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2"/>
    <p:sldId id="257" r:id="rId3"/>
    <p:sldId id="260" r:id="rId4"/>
    <p:sldId id="261" r:id="rId5"/>
    <p:sldId id="262" r:id="rId6"/>
    <p:sldId id="284" r:id="rId7"/>
    <p:sldId id="294" r:id="rId8"/>
    <p:sldId id="295" r:id="rId9"/>
    <p:sldId id="296" r:id="rId10"/>
    <p:sldId id="297" r:id="rId11"/>
    <p:sldId id="298" r:id="rId12"/>
    <p:sldId id="288" r:id="rId13"/>
    <p:sldId id="269" r:id="rId14"/>
    <p:sldId id="270" r:id="rId15"/>
  </p:sldIdLst>
  <p:sldSz cx="9144000" cy="6858000" type="letter"/>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705">
          <p15:clr>
            <a:srgbClr val="A4A3A4"/>
          </p15:clr>
        </p15:guide>
        <p15:guide id="2" pos="4216">
          <p15:clr>
            <a:srgbClr val="A4A3A4"/>
          </p15:clr>
        </p15:guide>
      </p15:sldGuideLst>
    </p:ext>
    <p:ext uri="{2D200454-40CA-4A62-9FC3-DE9A4176ACB9}">
      <p15:notesGuideLst xmlns:p15="http://schemas.microsoft.com/office/powerpoint/2012/main">
        <p15:guide id="1" orient="horz" pos="98">
          <p15:clr>
            <a:srgbClr val="A4A3A4"/>
          </p15:clr>
        </p15:guide>
        <p15:guide id="2" pos="47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66223" autoAdjust="0"/>
  </p:normalViewPr>
  <p:slideViewPr>
    <p:cSldViewPr snapToGrid="0" snapToObjects="1">
      <p:cViewPr varScale="1">
        <p:scale>
          <a:sx n="54" d="100"/>
          <a:sy n="54" d="100"/>
        </p:scale>
        <p:origin x="2107" y="48"/>
      </p:cViewPr>
      <p:guideLst>
        <p:guide orient="horz" pos="2705"/>
        <p:guide pos="4216"/>
      </p:guideLst>
    </p:cSldViewPr>
  </p:slideViewPr>
  <p:notesTextViewPr>
    <p:cViewPr>
      <p:scale>
        <a:sx n="100" d="100"/>
        <a:sy n="100" d="100"/>
      </p:scale>
      <p:origin x="0" y="0"/>
    </p:cViewPr>
  </p:notesTextViewPr>
  <p:notesViewPr>
    <p:cSldViewPr snapToGrid="0" snapToObjects="1">
      <p:cViewPr varScale="1">
        <p:scale>
          <a:sx n="107" d="100"/>
          <a:sy n="107" d="100"/>
        </p:scale>
        <p:origin x="-3224" y="-104"/>
      </p:cViewPr>
      <p:guideLst>
        <p:guide orient="horz" pos="98"/>
        <p:guide pos="4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34E87E-4322-DE4D-9D1A-8ED33061BC90}" type="datetimeFigureOut">
              <a:rPr lang="en-US" smtClean="0"/>
              <a:t>3/6/2020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C851F7-4320-4649-B515-0FCA8B2B61AC}" type="slidenum">
              <a:rPr lang="en-US" smtClean="0"/>
              <a:t>‹#›</a:t>
            </a:fld>
            <a:endParaRPr lang="en-US"/>
          </a:p>
        </p:txBody>
      </p:sp>
    </p:spTree>
    <p:extLst>
      <p:ext uri="{BB962C8B-B14F-4D97-AF65-F5344CB8AC3E}">
        <p14:creationId xmlns:p14="http://schemas.microsoft.com/office/powerpoint/2010/main" val="2600051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828800" y="685800"/>
            <a:ext cx="3200400" cy="2400300"/>
          </a:xfrm>
          <a:prstGeom prst="rect">
            <a:avLst/>
          </a:prstGeom>
        </p:spPr>
        <p:txBody>
          <a:bodyPr/>
          <a:lstStyle/>
          <a:p>
            <a:endParaRPr/>
          </a:p>
        </p:txBody>
      </p:sp>
      <p:sp>
        <p:nvSpPr>
          <p:cNvPr id="107" name="Shape 107"/>
          <p:cNvSpPr>
            <a:spLocks noGrp="1"/>
          </p:cNvSpPr>
          <p:nvPr>
            <p:ph type="body" sz="quarter" idx="1"/>
          </p:nvPr>
        </p:nvSpPr>
        <p:spPr>
          <a:xfrm>
            <a:off x="914400" y="3187424"/>
            <a:ext cx="5029200" cy="5270776"/>
          </a:xfrm>
          <a:prstGeom prst="rect">
            <a:avLst/>
          </a:prstGeom>
        </p:spPr>
        <p:txBody>
          <a:bodyPr/>
          <a:lstStyle/>
          <a:p>
            <a:endParaRPr dirty="0"/>
          </a:p>
        </p:txBody>
      </p:sp>
    </p:spTree>
    <p:extLst>
      <p:ext uri="{BB962C8B-B14F-4D97-AF65-F5344CB8AC3E}">
        <p14:creationId xmlns:p14="http://schemas.microsoft.com/office/powerpoint/2010/main" val="690117634"/>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Arial"/>
        <a:ea typeface="+mj-ea"/>
        <a:cs typeface="Arial"/>
        <a:sym typeface="Calibri"/>
      </a:defRPr>
    </a:lvl1pPr>
    <a:lvl2pPr indent="228600" defTabSz="457200" latinLnBrk="0">
      <a:spcBef>
        <a:spcPts val="400"/>
      </a:spcBef>
      <a:defRPr sz="1200">
        <a:latin typeface="+mj-lt"/>
        <a:ea typeface="+mj-ea"/>
        <a:cs typeface="+mj-cs"/>
        <a:sym typeface="Calibri"/>
      </a:defRPr>
    </a:lvl2pPr>
    <a:lvl3pPr indent="457200" defTabSz="457200" latinLnBrk="0">
      <a:spcBef>
        <a:spcPts val="400"/>
      </a:spcBef>
      <a:defRPr sz="1200">
        <a:latin typeface="+mj-lt"/>
        <a:ea typeface="+mj-ea"/>
        <a:cs typeface="+mj-cs"/>
        <a:sym typeface="Calibri"/>
      </a:defRPr>
    </a:lvl3pPr>
    <a:lvl4pPr indent="685800" defTabSz="457200" latinLnBrk="0">
      <a:spcBef>
        <a:spcPts val="400"/>
      </a:spcBef>
      <a:defRPr sz="1200">
        <a:latin typeface="+mj-lt"/>
        <a:ea typeface="+mj-ea"/>
        <a:cs typeface="+mj-cs"/>
        <a:sym typeface="Calibri"/>
      </a:defRPr>
    </a:lvl4pPr>
    <a:lvl5pPr indent="914400" defTabSz="457200" latinLnBrk="0">
      <a:spcBef>
        <a:spcPts val="400"/>
      </a:spcBef>
      <a:defRPr sz="1200">
        <a:latin typeface="+mj-lt"/>
        <a:ea typeface="+mj-ea"/>
        <a:cs typeface="+mj-cs"/>
        <a:sym typeface="Calibri"/>
      </a:defRPr>
    </a:lvl5pPr>
    <a:lvl6pPr indent="1143000" defTabSz="457200" latinLnBrk="0">
      <a:spcBef>
        <a:spcPts val="400"/>
      </a:spcBef>
      <a:defRPr sz="1200">
        <a:latin typeface="+mj-lt"/>
        <a:ea typeface="+mj-ea"/>
        <a:cs typeface="+mj-cs"/>
        <a:sym typeface="Calibri"/>
      </a:defRPr>
    </a:lvl6pPr>
    <a:lvl7pPr indent="1371600" defTabSz="457200" latinLnBrk="0">
      <a:spcBef>
        <a:spcPts val="400"/>
      </a:spcBef>
      <a:defRPr sz="1200">
        <a:latin typeface="+mj-lt"/>
        <a:ea typeface="+mj-ea"/>
        <a:cs typeface="+mj-cs"/>
        <a:sym typeface="Calibri"/>
      </a:defRPr>
    </a:lvl7pPr>
    <a:lvl8pPr indent="1600200" defTabSz="457200" latinLnBrk="0">
      <a:spcBef>
        <a:spcPts val="400"/>
      </a:spcBef>
      <a:defRPr sz="1200">
        <a:latin typeface="+mj-lt"/>
        <a:ea typeface="+mj-ea"/>
        <a:cs typeface="+mj-cs"/>
        <a:sym typeface="Calibri"/>
      </a:defRPr>
    </a:lvl8pPr>
    <a:lvl9pPr indent="1828800" defTabSz="4572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70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187424"/>
            <a:ext cx="5029200" cy="5633230"/>
          </a:xfrm>
        </p:spPr>
        <p:txBody>
          <a:bodyPr/>
          <a:lstStyle/>
          <a:p>
            <a:r>
              <a:rPr lang="en-US" b="1" dirty="0"/>
              <a:t>Leadership Recruitment &amp; Retention</a:t>
            </a:r>
          </a:p>
          <a:p>
            <a:endParaRPr lang="en-US" sz="1000" dirty="0"/>
          </a:p>
          <a:p>
            <a:r>
              <a:rPr lang="en-US" sz="1000" dirty="0"/>
              <a:t>Now that you’ve got the volunteers how do</a:t>
            </a:r>
            <a:r>
              <a:rPr lang="en-US" sz="1000" baseline="0" dirty="0"/>
              <a:t> you retain them and make sure they come back the next year?</a:t>
            </a:r>
          </a:p>
          <a:p>
            <a:pPr marL="0" marR="0" indent="0" defTabSz="457200" eaLnBrk="1" fontAlgn="auto" latinLnBrk="0" hangingPunct="1">
              <a:lnSpc>
                <a:spcPct val="100000"/>
              </a:lnSpc>
              <a:spcBef>
                <a:spcPts val="400"/>
              </a:spcBef>
              <a:spcAft>
                <a:spcPts val="0"/>
              </a:spcAft>
              <a:buClrTx/>
              <a:buSzTx/>
              <a:buFontTx/>
              <a:buNone/>
              <a:tabLst/>
              <a:defRPr/>
            </a:pPr>
            <a:r>
              <a:rPr lang="en-US" sz="1000" b="0" i="0" baseline="0" dirty="0">
                <a:latin typeface="Arial"/>
                <a:cs typeface="Arial"/>
              </a:rPr>
              <a:t>[</a:t>
            </a:r>
            <a:r>
              <a:rPr lang="en-US" sz="1000" b="0" i="1" baseline="0" dirty="0">
                <a:latin typeface="Arial"/>
                <a:cs typeface="Arial"/>
              </a:rPr>
              <a:t>Solicit answers from the audience.</a:t>
            </a:r>
            <a:r>
              <a:rPr lang="en-US" sz="1000" b="0" i="0" baseline="0" dirty="0">
                <a:latin typeface="Arial"/>
                <a:cs typeface="Arial"/>
              </a:rPr>
              <a:t>]</a:t>
            </a:r>
            <a:endParaRPr lang="en-US" sz="1000" b="0" i="0" dirty="0">
              <a:latin typeface="Arial"/>
              <a:cs typeface="Arial"/>
            </a:endParaRPr>
          </a:p>
          <a:p>
            <a:endParaRPr lang="en-US" sz="1000" dirty="0"/>
          </a:p>
          <a:p>
            <a:pPr marL="0" marR="0" indent="0" defTabSz="457200" eaLnBrk="1" fontAlgn="auto" latinLnBrk="0" hangingPunct="1">
              <a:lnSpc>
                <a:spcPct val="100000"/>
              </a:lnSpc>
              <a:spcBef>
                <a:spcPts val="400"/>
              </a:spcBef>
              <a:spcAft>
                <a:spcPts val="0"/>
              </a:spcAft>
              <a:buClrTx/>
              <a:buSzTx/>
              <a:buFontTx/>
              <a:buNone/>
              <a:tabLst/>
              <a:defRPr/>
            </a:pPr>
            <a:r>
              <a:rPr lang="en-US" sz="1000" b="0" i="0" baseline="0" dirty="0">
                <a:latin typeface="Arial"/>
                <a:cs typeface="Arial"/>
              </a:rPr>
              <a:t>[</a:t>
            </a:r>
            <a:r>
              <a:rPr lang="en-US" sz="1000" b="0" i="1" baseline="0" dirty="0">
                <a:latin typeface="Arial"/>
                <a:cs typeface="Arial"/>
              </a:rPr>
              <a:t>Advance slide.</a:t>
            </a:r>
            <a:r>
              <a:rPr lang="en-US" sz="1000" b="0" i="0" baseline="0" dirty="0">
                <a:latin typeface="Arial"/>
                <a:cs typeface="Arial"/>
              </a:rPr>
              <a:t>]</a:t>
            </a:r>
            <a:endParaRPr lang="en-US" sz="1000" dirty="0"/>
          </a:p>
          <a:p>
            <a:r>
              <a:rPr lang="en-US" sz="1000" dirty="0"/>
              <a:t>Recognition those who stepped forward to help is our way of showing our appreciation for all that</a:t>
            </a:r>
            <a:r>
              <a:rPr lang="en-US" sz="1000" baseline="0" dirty="0"/>
              <a:t> they have done and will continue to do.</a:t>
            </a:r>
            <a:endParaRPr lang="en-US" sz="1000" dirty="0"/>
          </a:p>
          <a:p>
            <a:r>
              <a:rPr lang="en-US" sz="1000" dirty="0"/>
              <a:t>Each volunteer, registered</a:t>
            </a:r>
            <a:r>
              <a:rPr lang="en-US" sz="1000" baseline="0" dirty="0"/>
              <a:t> or not, should be recognized and thanked for any task they do. Thank them publicly when possible.</a:t>
            </a:r>
          </a:p>
          <a:p>
            <a:r>
              <a:rPr lang="en-US" sz="1000" baseline="0" dirty="0"/>
              <a:t>Recognition can inspire others to step up and assist or take over when leaders move on to other challenges or opportunities in Scouting.</a:t>
            </a:r>
          </a:p>
          <a:p>
            <a:r>
              <a:rPr lang="en-US" sz="1000" baseline="0" dirty="0"/>
              <a:t>Aside from a thank you, recognition can take the form of a plaque, flowers, gift card, etc. You unit may have it’s own traditions as to how volunteers are recognized.</a:t>
            </a:r>
          </a:p>
          <a:p>
            <a:r>
              <a:rPr lang="en-US" sz="1000" baseline="0" dirty="0"/>
              <a:t>For those registered volunteers the BSA has a number awards and recognitions. There are training awards for completing a specific set of requirements and then there are nomination awards — Unit Leader Award of Merit, District Award of Merit, Silver Beaver, and heroism awards. Then there are awards for length of service in Scouting. The veteran awards for less than 25 years of service are approved at the council level and for 25 years or more of service are approved at the national level.</a:t>
            </a:r>
          </a:p>
          <a:p>
            <a:r>
              <a:rPr lang="en-US" sz="1000" baseline="0" dirty="0"/>
              <a:t>All BSA awards and recognition requirements can be found online. Now is the time to start considering the volunteers in your unit for any recognitions. Any of the BSA awards need to be submitted to your Des by the end of April for recognition at the June district recognition dinner.</a:t>
            </a:r>
          </a:p>
          <a:p>
            <a:endParaRPr lang="en-US" sz="1000" baseline="0" dirty="0"/>
          </a:p>
          <a:p>
            <a:r>
              <a:rPr lang="en-US" sz="1000" baseline="0" dirty="0"/>
              <a:t>Just as important as recognition is feedback from the volunteers.</a:t>
            </a:r>
          </a:p>
          <a:p>
            <a:pPr marL="0" marR="0" indent="0" defTabSz="457200" eaLnBrk="1" fontAlgn="auto" latinLnBrk="0" hangingPunct="1">
              <a:lnSpc>
                <a:spcPct val="100000"/>
              </a:lnSpc>
              <a:spcBef>
                <a:spcPts val="400"/>
              </a:spcBef>
              <a:spcAft>
                <a:spcPts val="0"/>
              </a:spcAft>
              <a:buClrTx/>
              <a:buSzTx/>
              <a:buFontTx/>
              <a:buNone/>
              <a:tabLst/>
              <a:defRPr/>
            </a:pPr>
            <a:r>
              <a:rPr lang="en-US" sz="1000" b="0" i="0" baseline="0" dirty="0">
                <a:latin typeface="Arial"/>
                <a:cs typeface="Arial"/>
              </a:rPr>
              <a:t>[</a:t>
            </a:r>
            <a:r>
              <a:rPr lang="en-US" sz="1000" b="0" i="1" baseline="0" dirty="0">
                <a:latin typeface="Arial"/>
                <a:cs typeface="Arial"/>
              </a:rPr>
              <a:t>Advance slide.</a:t>
            </a:r>
            <a:r>
              <a:rPr lang="en-US" sz="1000" b="0" i="0" baseline="0" dirty="0">
                <a:latin typeface="Arial"/>
                <a:cs typeface="Arial"/>
              </a:rPr>
              <a:t>]</a:t>
            </a:r>
            <a:endParaRPr lang="en-US" sz="1000" dirty="0"/>
          </a:p>
          <a:p>
            <a:endParaRPr lang="en-US" sz="1000" dirty="0"/>
          </a:p>
        </p:txBody>
      </p:sp>
    </p:spTree>
    <p:extLst>
      <p:ext uri="{BB962C8B-B14F-4D97-AF65-F5344CB8AC3E}">
        <p14:creationId xmlns:p14="http://schemas.microsoft.com/office/powerpoint/2010/main" val="320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187424"/>
            <a:ext cx="5029200" cy="5633230"/>
          </a:xfrm>
        </p:spPr>
        <p:txBody>
          <a:bodyPr/>
          <a:lstStyle/>
          <a:p>
            <a:r>
              <a:rPr lang="en-US" b="1" dirty="0"/>
              <a:t>Leadership Recruitment &amp; Retention</a:t>
            </a:r>
          </a:p>
          <a:p>
            <a:endParaRPr lang="en-US" sz="1000" dirty="0"/>
          </a:p>
          <a:p>
            <a:r>
              <a:rPr lang="en-US" sz="1000" dirty="0"/>
              <a:t>It is important to have a real discussion with volunteers concerning their satisfaction with their role. The root causes</a:t>
            </a:r>
            <a:r>
              <a:rPr lang="en-US" sz="1000" baseline="0" dirty="0"/>
              <a:t> of concern and overall happiness need to be identified just as in the work world.</a:t>
            </a:r>
          </a:p>
          <a:p>
            <a:r>
              <a:rPr lang="en-US" sz="1000" baseline="0" dirty="0"/>
              <a:t>Volunteers are too precious to waste. Before negativity overwhelms the person, redirection can help refresh the energy and desire to serve. It is a lot easier to find a better fit than to find and train a new volunteer.</a:t>
            </a:r>
            <a:endParaRPr lang="en-US" sz="1000" dirty="0"/>
          </a:p>
        </p:txBody>
      </p:sp>
    </p:spTree>
    <p:extLst>
      <p:ext uri="{BB962C8B-B14F-4D97-AF65-F5344CB8AC3E}">
        <p14:creationId xmlns:p14="http://schemas.microsoft.com/office/powerpoint/2010/main" val="320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a:defRPr b="1"/>
            </a:pPr>
            <a:endParaRPr lang="en-US" b="0" dirty="0"/>
          </a:p>
          <a:p>
            <a:pPr>
              <a:defRPr b="1"/>
            </a:pPr>
            <a:r>
              <a:rPr lang="en-US" b="0" dirty="0"/>
              <a:t>Questions?</a:t>
            </a:r>
          </a:p>
        </p:txBody>
      </p:sp>
    </p:spTree>
    <p:extLst>
      <p:ext uri="{BB962C8B-B14F-4D97-AF65-F5344CB8AC3E}">
        <p14:creationId xmlns:p14="http://schemas.microsoft.com/office/powerpoint/2010/main" val="3209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a:defRPr b="1"/>
            </a:pPr>
            <a:r>
              <a:t>Commissioner’s Minute – Two minutes</a:t>
            </a:r>
          </a:p>
          <a:p>
            <a:r>
              <a:t>This is the chance for the assistant district commissioner for roundtable, or others as appropriate, to give a meaningful thought regarding a point of the Scout Law, or other significant and uplifting message. The Commissioner’s Minute helps bring the general session to a close and transition to the program-specific breakouts. Explain that the next session will begin in a few minutes, and point out the locations.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lvl1pPr>
              <a:defRPr b="1"/>
            </a:lvl1pPr>
          </a:lstStyle>
          <a:p>
            <a:r>
              <a:t>Five minute to move to program areas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240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a:defRPr b="1"/>
            </a:pPr>
            <a:r>
              <a:t>Opening Ceremony – Two minutes</a:t>
            </a:r>
          </a:p>
          <a:p>
            <a:r>
              <a:t>Use a simple opening ceremony that leaders will be able to duplicate in their units. You may wish to delegate this opportunity to a particular pack or group, or use participants if appropriate. Use the U.S. flag to emphasize citizenship, respect for the flag, and character development. Other options, such as reciting the Scout Oath, Baden-Powell words of wisdom, celebrating the birthday of Scouting, or demonstrating alternate flag ceremonies, will provide ideas that unit leaders can use to liven up their unit programs.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pPr>
              <a:defRPr b="1"/>
            </a:pPr>
            <a:r>
              <a:rPr dirty="0"/>
              <a:t>Introductions – </a:t>
            </a:r>
            <a:r>
              <a:rPr lang="en-US" dirty="0"/>
              <a:t>two-three</a:t>
            </a:r>
            <a:r>
              <a:rPr dirty="0"/>
              <a:t> minutes</a:t>
            </a:r>
          </a:p>
          <a:p>
            <a:r>
              <a:rPr dirty="0"/>
              <a:t>Although you have already welcomed those in attendance, extend a special welcome to newcomers. You may wish to present them with special recognition or a certificate. Make them feel welcome so they’ll bring additional unit leaders with them to the next roundtable. </a:t>
            </a:r>
            <a:endParaRPr lang="en-US" dirty="0"/>
          </a:p>
          <a:p>
            <a:r>
              <a:rPr lang="en-US" dirty="0"/>
              <a:t>Also introduce the Roundtable team and any special guests such as head of a district or council committee, the Scout executive, etc.</a:t>
            </a:r>
            <a:endParaRPr dirty="0"/>
          </a:p>
          <a:p>
            <a:r>
              <a:rPr dirty="0"/>
              <a:t>Be sure to explain the flow of the evening’s activities. Point out the various program groups and where they will be gathering. Take care of housekeeping items such as the location of restrooms and any policies specific to the building in which you are meeting. This is especially important for your newcomers—do not assume everyone already knows. </a:t>
            </a:r>
          </a:p>
          <a:p>
            <a:pPr>
              <a:defRPr b="1"/>
            </a:pPr>
            <a:endParaRPr dirty="0"/>
          </a:p>
          <a:p>
            <a:pPr>
              <a:defRPr b="1"/>
            </a:pPr>
            <a:r>
              <a:rPr dirty="0"/>
              <a:t>Announcements</a:t>
            </a:r>
            <a:r>
              <a:rPr b="1" dirty="0"/>
              <a:t> </a:t>
            </a:r>
            <a:r>
              <a:rPr lang="mr-IN" b="1" dirty="0"/>
              <a:t>–</a:t>
            </a:r>
            <a:r>
              <a:rPr lang="en-US" b="1" dirty="0"/>
              <a:t> five-seven</a:t>
            </a:r>
            <a:r>
              <a:rPr lang="en-US" b="1" baseline="0" dirty="0"/>
              <a:t> minutes</a:t>
            </a:r>
            <a:endParaRPr b="1" dirty="0"/>
          </a:p>
          <a:p>
            <a:r>
              <a:rPr lang="en-US" dirty="0"/>
              <a:t>Run the council announcement video, this should cover the majority of announcements to be made.</a:t>
            </a:r>
          </a:p>
          <a:p>
            <a:r>
              <a:rPr lang="en-US" dirty="0"/>
              <a:t>For announcements not covered by the</a:t>
            </a:r>
            <a:r>
              <a:rPr lang="en-US" baseline="0" dirty="0"/>
              <a:t> video, allow a </a:t>
            </a:r>
            <a:r>
              <a:rPr dirty="0"/>
              <a:t>brief promotional </a:t>
            </a:r>
            <a:r>
              <a:rPr lang="en-US" dirty="0"/>
              <a:t>statement,</a:t>
            </a:r>
            <a:r>
              <a:rPr lang="en-US" baseline="0" dirty="0"/>
              <a:t> about a minute or so</a:t>
            </a:r>
            <a:r>
              <a:rPr dirty="0"/>
              <a:t>. Limit each announcement to a short introductory statement about the event and where more information can be found, such as fliers and websites. Make sure the spokes- people are available for questions and discussion at the preopening information table and assure participants that the handout information will also be available to pick up at the end of the meeting. </a:t>
            </a:r>
          </a:p>
          <a:p>
            <a:pPr>
              <a:defRPr b="1"/>
            </a:pPr>
            <a:r>
              <a:rPr dirty="0"/>
              <a:t>Do not let announcements hijack the time and program needs of units! Keep them to a minute or less and emphasize that the fliers contain detailed information.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pPr>
              <a:defRPr b="1"/>
            </a:pPr>
            <a:r>
              <a:rPr dirty="0"/>
              <a:t>Big Rock Training Topic – </a:t>
            </a:r>
            <a:r>
              <a:rPr lang="en-US" dirty="0"/>
              <a:t>Fifteen</a:t>
            </a:r>
            <a:r>
              <a:rPr dirty="0"/>
              <a:t> minutes</a:t>
            </a:r>
            <a:endParaRPr lang="en-US" dirty="0"/>
          </a:p>
          <a:p>
            <a:pPr>
              <a:defRPr b="1"/>
            </a:pPr>
            <a:endParaRPr lang="en-US" b="0" dirty="0"/>
          </a:p>
          <a:p>
            <a:pPr marL="0" marR="0" indent="0" defTabSz="457200" eaLnBrk="1" fontAlgn="auto" latinLnBrk="0" hangingPunct="1">
              <a:lnSpc>
                <a:spcPct val="100000"/>
              </a:lnSpc>
              <a:spcBef>
                <a:spcPts val="400"/>
              </a:spcBef>
              <a:spcAft>
                <a:spcPts val="0"/>
              </a:spcAft>
              <a:buClrTx/>
              <a:buSzTx/>
              <a:buFontTx/>
              <a:buNone/>
              <a:tabLst/>
              <a:defRPr/>
            </a:pPr>
            <a:r>
              <a:rPr lang="en-US" b="0" i="0" baseline="0" dirty="0">
                <a:latin typeface="Arial"/>
                <a:cs typeface="Arial"/>
              </a:rPr>
              <a:t>Who knows of a placement agency they can call when their unit needs to fill a leadership position?</a:t>
            </a:r>
          </a:p>
          <a:p>
            <a:pPr marL="0" marR="0" indent="0" defTabSz="457200" eaLnBrk="1" fontAlgn="auto" latinLnBrk="0" hangingPunct="1">
              <a:lnSpc>
                <a:spcPct val="100000"/>
              </a:lnSpc>
              <a:spcBef>
                <a:spcPts val="400"/>
              </a:spcBef>
              <a:spcAft>
                <a:spcPts val="0"/>
              </a:spcAft>
              <a:buClrTx/>
              <a:buSzTx/>
              <a:buFontTx/>
              <a:buNone/>
              <a:tabLst/>
              <a:defRPr/>
            </a:pPr>
            <a:endParaRPr lang="en-US" b="0" i="0" baseline="0" dirty="0">
              <a:latin typeface="Arial"/>
              <a:cs typeface="Arial"/>
            </a:endParaRPr>
          </a:p>
          <a:p>
            <a:pPr marL="0" marR="0" indent="0" defTabSz="457200" eaLnBrk="1" fontAlgn="auto" latinLnBrk="0" hangingPunct="1">
              <a:lnSpc>
                <a:spcPct val="100000"/>
              </a:lnSpc>
              <a:spcBef>
                <a:spcPts val="400"/>
              </a:spcBef>
              <a:spcAft>
                <a:spcPts val="0"/>
              </a:spcAft>
              <a:buClrTx/>
              <a:buSzTx/>
              <a:buFontTx/>
              <a:buNone/>
              <a:tabLst/>
              <a:defRPr/>
            </a:pPr>
            <a:r>
              <a:rPr lang="en-US" b="0" i="0" baseline="0" dirty="0">
                <a:latin typeface="Arial"/>
                <a:cs typeface="Arial"/>
              </a:rPr>
              <a:t>So where does a unit find it’s leaders?</a:t>
            </a:r>
          </a:p>
          <a:p>
            <a:pPr marL="0" marR="0" indent="0" defTabSz="457200" eaLnBrk="1" fontAlgn="auto" latinLnBrk="0" hangingPunct="1">
              <a:lnSpc>
                <a:spcPct val="100000"/>
              </a:lnSpc>
              <a:spcBef>
                <a:spcPts val="400"/>
              </a:spcBef>
              <a:spcAft>
                <a:spcPts val="0"/>
              </a:spcAft>
              <a:buClrTx/>
              <a:buSzTx/>
              <a:buFontTx/>
              <a:buNone/>
              <a:tabLst/>
              <a:defRPr/>
            </a:pPr>
            <a:r>
              <a:rPr lang="en-US" b="0" i="0" baseline="0" dirty="0">
                <a:latin typeface="Arial"/>
                <a:cs typeface="Arial"/>
              </a:rPr>
              <a:t>[</a:t>
            </a:r>
            <a:r>
              <a:rPr lang="en-US" b="0" i="1" baseline="0" dirty="0">
                <a:latin typeface="Arial"/>
                <a:cs typeface="Arial"/>
              </a:rPr>
              <a:t>Solicit answers from the audience.</a:t>
            </a:r>
            <a:r>
              <a:rPr lang="en-US" b="0" i="0" baseline="0" dirty="0">
                <a:latin typeface="Arial"/>
                <a:cs typeface="Arial"/>
              </a:rPr>
              <a:t>]</a:t>
            </a:r>
          </a:p>
          <a:p>
            <a:pPr marL="0" marR="0" indent="0" defTabSz="457200" eaLnBrk="1" fontAlgn="auto" latinLnBrk="0" hangingPunct="1">
              <a:lnSpc>
                <a:spcPct val="100000"/>
              </a:lnSpc>
              <a:spcBef>
                <a:spcPts val="400"/>
              </a:spcBef>
              <a:spcAft>
                <a:spcPts val="0"/>
              </a:spcAft>
              <a:buClrTx/>
              <a:buSzTx/>
              <a:buFontTx/>
              <a:buNone/>
              <a:tabLst/>
              <a:defRPr/>
            </a:pPr>
            <a:endParaRPr lang="en-US" b="0" i="0" baseline="0" dirty="0">
              <a:latin typeface="Arial"/>
              <a:cs typeface="Arial"/>
            </a:endParaRPr>
          </a:p>
          <a:p>
            <a:pPr marL="0" marR="0" indent="0" defTabSz="457200" eaLnBrk="1" fontAlgn="auto" latinLnBrk="0" hangingPunct="1">
              <a:lnSpc>
                <a:spcPct val="100000"/>
              </a:lnSpc>
              <a:spcBef>
                <a:spcPts val="400"/>
              </a:spcBef>
              <a:spcAft>
                <a:spcPts val="0"/>
              </a:spcAft>
              <a:buClrTx/>
              <a:buSzTx/>
              <a:buFontTx/>
              <a:buNone/>
              <a:tabLst/>
              <a:defRPr/>
            </a:pPr>
            <a:r>
              <a:rPr lang="en-US" b="0" i="0" baseline="0" dirty="0">
                <a:latin typeface="Arial"/>
                <a:cs typeface="Arial"/>
              </a:rPr>
              <a:t>As we all know many hands make light the work. Now that we know where to find potential leaders, how do we recruit them to become involved in the unit?</a:t>
            </a:r>
            <a:endParaRPr lang="en-US" b="0" i="0" dirty="0">
              <a:latin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Leadership Recruitment &amp; Retention</a:t>
            </a:r>
          </a:p>
          <a:p>
            <a:endParaRPr lang="en-US" dirty="0"/>
          </a:p>
          <a:p>
            <a:pPr marL="0" marR="0" indent="0" defTabSz="457200" eaLnBrk="1" fontAlgn="auto" latinLnBrk="0" hangingPunct="1">
              <a:lnSpc>
                <a:spcPct val="100000"/>
              </a:lnSpc>
              <a:spcBef>
                <a:spcPts val="400"/>
              </a:spcBef>
              <a:spcAft>
                <a:spcPts val="0"/>
              </a:spcAft>
              <a:buClrTx/>
              <a:buSzTx/>
              <a:buFontTx/>
              <a:buNone/>
              <a:tabLst/>
              <a:defRPr/>
            </a:pPr>
            <a:r>
              <a:rPr lang="en-US" b="0" i="0" baseline="0" dirty="0">
                <a:latin typeface="Arial"/>
                <a:cs typeface="Arial"/>
              </a:rPr>
              <a:t>Increased volunteerism is a key factor in successful units. For this to happen, unit leadership needs to seek out opportunities to invite people to assist in the Scouting experience.</a:t>
            </a:r>
          </a:p>
          <a:p>
            <a:pPr marL="0" marR="0" indent="0" defTabSz="457200" eaLnBrk="1" fontAlgn="auto" latinLnBrk="0" hangingPunct="1">
              <a:lnSpc>
                <a:spcPct val="100000"/>
              </a:lnSpc>
              <a:spcBef>
                <a:spcPts val="400"/>
              </a:spcBef>
              <a:spcAft>
                <a:spcPts val="0"/>
              </a:spcAft>
              <a:buClrTx/>
              <a:buSzTx/>
              <a:buFontTx/>
              <a:buNone/>
              <a:tabLst/>
              <a:defRPr/>
            </a:pPr>
            <a:r>
              <a:rPr lang="en-US" b="0" i="0" baseline="0" dirty="0">
                <a:latin typeface="Arial"/>
                <a:cs typeface="Arial"/>
              </a:rPr>
              <a:t>The first volunteer experience is extremely important. A good volunteer experience is likely to leave the door to help with future needs when asked.</a:t>
            </a:r>
          </a:p>
          <a:p>
            <a:pPr marL="0" marR="0" indent="0" defTabSz="457200" eaLnBrk="1" fontAlgn="auto" latinLnBrk="0" hangingPunct="1">
              <a:lnSpc>
                <a:spcPct val="100000"/>
              </a:lnSpc>
              <a:spcBef>
                <a:spcPts val="400"/>
              </a:spcBef>
              <a:spcAft>
                <a:spcPts val="0"/>
              </a:spcAft>
              <a:buClrTx/>
              <a:buSzTx/>
              <a:buFontTx/>
              <a:buNone/>
              <a:tabLst/>
              <a:defRPr/>
            </a:pPr>
            <a:r>
              <a:rPr lang="en-US" b="0" i="0" baseline="0" dirty="0">
                <a:latin typeface="Arial"/>
                <a:cs typeface="Arial"/>
              </a:rPr>
              <a:t>Parents and guardians bring their youth to Scouting for a variety of reasons. Identifying those reasons allows the needs of the Scout to be met. It also can be an opportunity to invite adults to support the program directly with time and talent. </a:t>
            </a:r>
          </a:p>
          <a:p>
            <a:pPr marL="0" marR="0" indent="0" defTabSz="457200" eaLnBrk="1" fontAlgn="auto" latinLnBrk="0" hangingPunct="1">
              <a:lnSpc>
                <a:spcPct val="100000"/>
              </a:lnSpc>
              <a:spcBef>
                <a:spcPts val="400"/>
              </a:spcBef>
              <a:spcAft>
                <a:spcPts val="0"/>
              </a:spcAft>
              <a:buClrTx/>
              <a:buSzTx/>
              <a:buFontTx/>
              <a:buNone/>
              <a:tabLst/>
              <a:defRPr/>
            </a:pPr>
            <a:r>
              <a:rPr lang="en-US" b="0" i="0" baseline="0" dirty="0">
                <a:latin typeface="Arial"/>
                <a:cs typeface="Arial"/>
              </a:rPr>
              <a:t>How do you know what talents and skills a volunteer has?</a:t>
            </a:r>
          </a:p>
          <a:p>
            <a:pPr marL="0" marR="0" indent="0" defTabSz="457200" eaLnBrk="1" fontAlgn="auto" latinLnBrk="0" hangingPunct="1">
              <a:lnSpc>
                <a:spcPct val="100000"/>
              </a:lnSpc>
              <a:spcBef>
                <a:spcPts val="400"/>
              </a:spcBef>
              <a:spcAft>
                <a:spcPts val="0"/>
              </a:spcAft>
              <a:buClrTx/>
              <a:buSzTx/>
              <a:buFontTx/>
              <a:buNone/>
              <a:tabLst/>
              <a:defRPr/>
            </a:pPr>
            <a:r>
              <a:rPr lang="en-US" b="0" i="0" baseline="0" dirty="0">
                <a:latin typeface="Arial"/>
                <a:cs typeface="Arial"/>
              </a:rPr>
              <a:t>[</a:t>
            </a:r>
            <a:r>
              <a:rPr lang="en-US" b="0" i="1" baseline="0" dirty="0">
                <a:latin typeface="Arial"/>
                <a:cs typeface="Arial"/>
              </a:rPr>
              <a:t>Solicit answers from the audience.</a:t>
            </a:r>
            <a:r>
              <a:rPr lang="en-US" b="0" i="0" baseline="0" dirty="0">
                <a:latin typeface="Arial"/>
                <a:cs typeface="Arial"/>
              </a:rPr>
              <a:t>]</a:t>
            </a:r>
            <a:endParaRPr lang="en-US" b="0" i="0" dirty="0">
              <a:latin typeface="Arial"/>
              <a:cs typeface="Arial"/>
            </a:endParaRPr>
          </a:p>
          <a:p>
            <a:endParaRPr lang="en-US" baseline="0" dirty="0"/>
          </a:p>
        </p:txBody>
      </p:sp>
    </p:spTree>
    <p:extLst>
      <p:ext uri="{BB962C8B-B14F-4D97-AF65-F5344CB8AC3E}">
        <p14:creationId xmlns:p14="http://schemas.microsoft.com/office/powerpoint/2010/main" val="320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187424"/>
            <a:ext cx="5029200" cy="5633230"/>
          </a:xfrm>
        </p:spPr>
        <p:txBody>
          <a:bodyPr/>
          <a:lstStyle/>
          <a:p>
            <a:r>
              <a:rPr lang="en-US" b="1" dirty="0"/>
              <a:t>Leadership Recruitment &amp; Retention</a:t>
            </a:r>
          </a:p>
          <a:p>
            <a:endParaRPr lang="en-US" sz="1000" dirty="0"/>
          </a:p>
          <a:p>
            <a:r>
              <a:rPr lang="en-US" dirty="0"/>
              <a:t>The Family Talent Survey and</a:t>
            </a:r>
            <a:r>
              <a:rPr lang="en-US" baseline="0" dirty="0"/>
              <a:t> the Troop Resource Survey, for packs and troops respectively, are a great way to learn more about the hobbies, interests, and skills of a potential volunteer. Both are available for download from </a:t>
            </a:r>
            <a:r>
              <a:rPr lang="en-US" baseline="0" dirty="0" err="1"/>
              <a:t>scouting.org</a:t>
            </a:r>
            <a:r>
              <a:rPr lang="en-US" baseline="0" dirty="0"/>
              <a:t>.</a:t>
            </a:r>
          </a:p>
          <a:p>
            <a:r>
              <a:rPr lang="en-US" baseline="0" dirty="0"/>
              <a:t>Scouting may be a social and community experience for a family. Leverage their interests and skills to support the unit.</a:t>
            </a:r>
          </a:p>
          <a:p>
            <a:pPr marL="0" marR="0" indent="0" defTabSz="457200" eaLnBrk="1" fontAlgn="auto" latinLnBrk="0" hangingPunct="1">
              <a:lnSpc>
                <a:spcPct val="100000"/>
              </a:lnSpc>
              <a:spcBef>
                <a:spcPts val="400"/>
              </a:spcBef>
              <a:spcAft>
                <a:spcPts val="0"/>
              </a:spcAft>
              <a:buClrTx/>
              <a:buSzTx/>
              <a:buFontTx/>
              <a:buNone/>
              <a:tabLst/>
              <a:defRPr/>
            </a:pPr>
            <a:r>
              <a:rPr lang="en-US" baseline="0" dirty="0"/>
              <a:t>Does every volunteer position within a unit need to be a registered position?</a:t>
            </a:r>
            <a:endParaRPr lang="en-US" b="0" i="0" baseline="0" dirty="0">
              <a:latin typeface="Arial"/>
              <a:cs typeface="Arial"/>
            </a:endParaRPr>
          </a:p>
          <a:p>
            <a:pPr marL="0" marR="0" indent="0" defTabSz="457200" eaLnBrk="1" fontAlgn="auto" latinLnBrk="0" hangingPunct="1">
              <a:lnSpc>
                <a:spcPct val="100000"/>
              </a:lnSpc>
              <a:spcBef>
                <a:spcPts val="400"/>
              </a:spcBef>
              <a:spcAft>
                <a:spcPts val="0"/>
              </a:spcAft>
              <a:buClrTx/>
              <a:buSzTx/>
              <a:buFontTx/>
              <a:buNone/>
              <a:tabLst/>
              <a:defRPr/>
            </a:pPr>
            <a:r>
              <a:rPr lang="en-US" b="0" i="0" baseline="0" dirty="0">
                <a:latin typeface="Arial"/>
                <a:cs typeface="Arial"/>
              </a:rPr>
              <a:t>[</a:t>
            </a:r>
            <a:r>
              <a:rPr lang="en-US" b="0" i="1" baseline="0" dirty="0">
                <a:latin typeface="Arial"/>
                <a:cs typeface="Arial"/>
              </a:rPr>
              <a:t>Solicit answers from the audience.</a:t>
            </a:r>
            <a:r>
              <a:rPr lang="en-US" b="0" i="0" baseline="0" dirty="0">
                <a:latin typeface="Arial"/>
                <a:cs typeface="Arial"/>
              </a:rPr>
              <a:t>]</a:t>
            </a:r>
            <a:endParaRPr lang="en-US" b="0" i="0" dirty="0">
              <a:latin typeface="Arial"/>
              <a:cs typeface="Arial"/>
            </a:endParaRPr>
          </a:p>
          <a:p>
            <a:endParaRPr lang="en-US" dirty="0"/>
          </a:p>
          <a:p>
            <a:r>
              <a:rPr lang="en-US" dirty="0"/>
              <a:t>Not every volunteer can, or wants to, take on a registered leader position. However, there are plenty of other tasks that can be done such as organizing the blue and gold banquet or assisting with</a:t>
            </a:r>
            <a:r>
              <a:rPr lang="en-US" baseline="0" dirty="0"/>
              <a:t> a specific troop event. </a:t>
            </a:r>
            <a:endParaRPr lang="en-US" dirty="0"/>
          </a:p>
          <a:p>
            <a:r>
              <a:rPr lang="en-US" dirty="0"/>
              <a:t>Ensure</a:t>
            </a:r>
            <a:r>
              <a:rPr lang="en-US" baseline="0" dirty="0"/>
              <a:t> the role a volunteer has is meaningful to them. People will not feel needed if there does not appear to be anything meaningful for them to do.</a:t>
            </a:r>
            <a:endParaRPr lang="en-US" dirty="0"/>
          </a:p>
        </p:txBody>
      </p:sp>
    </p:spTree>
    <p:extLst>
      <p:ext uri="{BB962C8B-B14F-4D97-AF65-F5344CB8AC3E}">
        <p14:creationId xmlns:p14="http://schemas.microsoft.com/office/powerpoint/2010/main" val="320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187424"/>
            <a:ext cx="5029200" cy="5633230"/>
          </a:xfrm>
        </p:spPr>
        <p:txBody>
          <a:bodyPr/>
          <a:lstStyle/>
          <a:p>
            <a:r>
              <a:rPr lang="en-US" b="1" dirty="0"/>
              <a:t>Leadership Recruitment &amp; Retention</a:t>
            </a:r>
          </a:p>
          <a:p>
            <a:endParaRPr lang="en-US" sz="1000" dirty="0"/>
          </a:p>
          <a:p>
            <a:r>
              <a:rPr lang="en-US" sz="1000" dirty="0"/>
              <a:t>What are some </a:t>
            </a:r>
            <a:r>
              <a:rPr lang="en-US" sz="1000" baseline="0" dirty="0"/>
              <a:t>characteristics of successful unit leaders?</a:t>
            </a:r>
          </a:p>
          <a:p>
            <a:pPr marL="0" marR="0" indent="0" defTabSz="457200" eaLnBrk="1" fontAlgn="auto" latinLnBrk="0" hangingPunct="1">
              <a:lnSpc>
                <a:spcPct val="100000"/>
              </a:lnSpc>
              <a:spcBef>
                <a:spcPts val="400"/>
              </a:spcBef>
              <a:spcAft>
                <a:spcPts val="0"/>
              </a:spcAft>
              <a:buClrTx/>
              <a:buSzTx/>
              <a:buFontTx/>
              <a:buNone/>
              <a:tabLst/>
              <a:defRPr/>
            </a:pPr>
            <a:r>
              <a:rPr lang="en-US" sz="1000" b="0" i="0" baseline="0" dirty="0">
                <a:latin typeface="Arial"/>
                <a:cs typeface="Arial"/>
              </a:rPr>
              <a:t>[</a:t>
            </a:r>
            <a:r>
              <a:rPr lang="en-US" sz="1000" b="0" i="1" baseline="0" dirty="0">
                <a:latin typeface="Arial"/>
                <a:cs typeface="Arial"/>
              </a:rPr>
              <a:t>Solicit answers from the audience.</a:t>
            </a:r>
            <a:r>
              <a:rPr lang="en-US" sz="1000" b="0" i="0" baseline="0" dirty="0">
                <a:latin typeface="Arial"/>
                <a:cs typeface="Arial"/>
              </a:rPr>
              <a:t>]</a:t>
            </a:r>
          </a:p>
          <a:p>
            <a:pPr marL="0" marR="0" indent="0" defTabSz="457200" eaLnBrk="1" fontAlgn="auto" latinLnBrk="0" hangingPunct="1">
              <a:lnSpc>
                <a:spcPct val="100000"/>
              </a:lnSpc>
              <a:spcBef>
                <a:spcPts val="400"/>
              </a:spcBef>
              <a:spcAft>
                <a:spcPts val="0"/>
              </a:spcAft>
              <a:buClrTx/>
              <a:buSzTx/>
              <a:buFontTx/>
              <a:buNone/>
              <a:tabLst/>
              <a:defRPr/>
            </a:pPr>
            <a:endParaRPr lang="en-US" sz="1000" b="0" i="0" baseline="0" dirty="0">
              <a:latin typeface="Arial"/>
              <a:cs typeface="Arial"/>
            </a:endParaRPr>
          </a:p>
          <a:p>
            <a:pPr marL="0" marR="0" indent="0" defTabSz="457200" eaLnBrk="1" fontAlgn="auto" latinLnBrk="0" hangingPunct="1">
              <a:lnSpc>
                <a:spcPct val="100000"/>
              </a:lnSpc>
              <a:spcBef>
                <a:spcPts val="400"/>
              </a:spcBef>
              <a:spcAft>
                <a:spcPts val="0"/>
              </a:spcAft>
              <a:buClrTx/>
              <a:buSzTx/>
              <a:buFontTx/>
              <a:buNone/>
              <a:tabLst/>
              <a:defRPr/>
            </a:pPr>
            <a:r>
              <a:rPr lang="en-US" sz="1000" b="0" i="0" baseline="0" dirty="0">
                <a:latin typeface="Arial"/>
                <a:cs typeface="Arial"/>
              </a:rPr>
              <a:t>[</a:t>
            </a:r>
            <a:r>
              <a:rPr lang="en-US" sz="1000" b="0" i="1" baseline="0" dirty="0">
                <a:latin typeface="Arial"/>
                <a:cs typeface="Arial"/>
              </a:rPr>
              <a:t>Advance slide.</a:t>
            </a:r>
            <a:r>
              <a:rPr lang="en-US" sz="1000" b="0" i="0" baseline="0" dirty="0">
                <a:latin typeface="Arial"/>
                <a:cs typeface="Arial"/>
              </a:rPr>
              <a:t>]</a:t>
            </a:r>
            <a:endParaRPr lang="en-US" sz="1000" b="0" i="0" dirty="0">
              <a:latin typeface="Arial"/>
              <a:cs typeface="Arial"/>
            </a:endParaRPr>
          </a:p>
          <a:p>
            <a:endParaRPr lang="en-US" sz="1000" baseline="0" dirty="0"/>
          </a:p>
          <a:p>
            <a:r>
              <a:rPr lang="en-US" sz="1000" baseline="0" dirty="0"/>
              <a:t>Commitment to the ideals of Scouting</a:t>
            </a:r>
          </a:p>
          <a:p>
            <a:r>
              <a:rPr lang="en-US" sz="1000" baseline="0" dirty="0"/>
              <a:t>High moral standards</a:t>
            </a:r>
          </a:p>
          <a:p>
            <a:r>
              <a:rPr lang="en-US" sz="1000" baseline="0" dirty="0"/>
              <a:t>Ability to relate to youth</a:t>
            </a:r>
          </a:p>
          <a:p>
            <a:r>
              <a:rPr lang="en-US" sz="1000" baseline="0" dirty="0"/>
              <a:t>Ability to remain calm under pressure</a:t>
            </a:r>
          </a:p>
          <a:p>
            <a:r>
              <a:rPr lang="en-US" sz="1000" baseline="0" dirty="0"/>
              <a:t>Good organizational skills</a:t>
            </a:r>
          </a:p>
          <a:p>
            <a:r>
              <a:rPr lang="en-US" sz="1000" baseline="0" dirty="0"/>
              <a:t>Ability to relate and interact with adults</a:t>
            </a:r>
          </a:p>
          <a:p>
            <a:r>
              <a:rPr lang="en-US" sz="1000" baseline="0" dirty="0"/>
              <a:t>Flexibility and the ability to compromise</a:t>
            </a:r>
          </a:p>
          <a:p>
            <a:r>
              <a:rPr lang="en-US" sz="1000" baseline="0" dirty="0"/>
              <a:t>Good planning ability</a:t>
            </a:r>
          </a:p>
          <a:p>
            <a:r>
              <a:rPr lang="en-US" sz="1000" baseline="0" dirty="0"/>
              <a:t>High energy level</a:t>
            </a:r>
          </a:p>
          <a:p>
            <a:r>
              <a:rPr lang="en-US" sz="1000" baseline="0" dirty="0"/>
              <a:t>Good attention to detail</a:t>
            </a:r>
          </a:p>
          <a:p>
            <a:r>
              <a:rPr lang="en-US" sz="1000" baseline="0" dirty="0"/>
              <a:t>Understand the need for and willing to be TRAINED</a:t>
            </a:r>
          </a:p>
          <a:p>
            <a:endParaRPr lang="en-US" sz="1000" dirty="0"/>
          </a:p>
        </p:txBody>
      </p:sp>
    </p:spTree>
    <p:extLst>
      <p:ext uri="{BB962C8B-B14F-4D97-AF65-F5344CB8AC3E}">
        <p14:creationId xmlns:p14="http://schemas.microsoft.com/office/powerpoint/2010/main" val="320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187424"/>
            <a:ext cx="5029200" cy="5633230"/>
          </a:xfrm>
        </p:spPr>
        <p:txBody>
          <a:bodyPr/>
          <a:lstStyle/>
          <a:p>
            <a:r>
              <a:rPr lang="en-US" b="1" dirty="0"/>
              <a:t>Leadership Recruitment &amp; Retention</a:t>
            </a:r>
          </a:p>
          <a:p>
            <a:endParaRPr lang="en-US" sz="1000" dirty="0"/>
          </a:p>
          <a:p>
            <a:r>
              <a:rPr lang="en-US" sz="1000" dirty="0"/>
              <a:t>Some tips for success to</a:t>
            </a:r>
            <a:r>
              <a:rPr lang="en-US" sz="1000" baseline="0" dirty="0"/>
              <a:t> getting parents engaged.</a:t>
            </a:r>
          </a:p>
          <a:p>
            <a:r>
              <a:rPr lang="en-US" sz="1000" baseline="0" dirty="0"/>
              <a:t>Encourage all parents and guardians to take YPT even if they are not volunteering. YPT provides relevant information for families and alerts families to critical BSA safety policies.</a:t>
            </a:r>
          </a:p>
          <a:p>
            <a:r>
              <a:rPr lang="en-US" sz="1000" dirty="0"/>
              <a:t>Provide</a:t>
            </a:r>
            <a:r>
              <a:rPr lang="en-US" sz="1000" baseline="0" dirty="0"/>
              <a:t> volunteers with a position that is appropriate to their talents, experience, time, and energy.</a:t>
            </a:r>
          </a:p>
          <a:p>
            <a:r>
              <a:rPr lang="en-US" sz="1000" baseline="0" dirty="0"/>
              <a:t>Provide a description of the position and a mentor to help with questions.</a:t>
            </a:r>
          </a:p>
          <a:p>
            <a:r>
              <a:rPr lang="en-US" sz="1000" baseline="0" dirty="0"/>
              <a:t>Provide a time limit of the position. Registered positions within the BSA are one year at a time, renewed at the </a:t>
            </a:r>
            <a:r>
              <a:rPr lang="en-US" sz="1000" baseline="0" dirty="0" err="1"/>
              <a:t>recharter</a:t>
            </a:r>
            <a:r>
              <a:rPr lang="en-US" sz="1000" baseline="0" dirty="0"/>
              <a:t>, although units may set the “tenure” for a position to be few years in length. Non-registered positions may only be for a couple of months.</a:t>
            </a:r>
            <a:endParaRPr lang="en-US" sz="1000" dirty="0"/>
          </a:p>
        </p:txBody>
      </p:sp>
    </p:spTree>
    <p:extLst>
      <p:ext uri="{BB962C8B-B14F-4D97-AF65-F5344CB8AC3E}">
        <p14:creationId xmlns:p14="http://schemas.microsoft.com/office/powerpoint/2010/main" val="3209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17"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18" name="Picture 12" descr="Picture 12"/>
          <p:cNvPicPr>
            <a:picLocks noChangeAspect="1"/>
          </p:cNvPicPr>
          <p:nvPr/>
        </p:nvPicPr>
        <p:blipFill>
          <a:blip r:embed="rId3"/>
          <a:stretch>
            <a:fillRect/>
          </a:stretch>
        </p:blipFill>
        <p:spPr>
          <a:xfrm>
            <a:off x="219075" y="274638"/>
            <a:ext cx="1663700" cy="1905001"/>
          </a:xfrm>
          <a:prstGeom prst="rect">
            <a:avLst/>
          </a:prstGeom>
          <a:ln w="12700">
            <a:miter lim="400000"/>
          </a:ln>
        </p:spPr>
      </p:pic>
      <p:pic>
        <p:nvPicPr>
          <p:cNvPr id="19" name="Picture 14" descr="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20" name="Folio-white.png" descr="Folio-white.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 y="5491162"/>
            <a:ext cx="2128839" cy="1366838"/>
          </a:xfrm>
          <a:prstGeom prst="rect">
            <a:avLst/>
          </a:prstGeom>
          <a:ln w="12700">
            <a:miter lim="400000"/>
          </a:ln>
        </p:spPr>
      </p:pic>
      <p:sp>
        <p:nvSpPr>
          <p:cNvPr id="21" name="Title Text"/>
          <p:cNvSpPr txBox="1">
            <a:spLocks noGrp="1"/>
          </p:cNvSpPr>
          <p:nvPr>
            <p:ph type="title"/>
          </p:nvPr>
        </p:nvSpPr>
        <p:spPr>
          <a:xfrm>
            <a:off x="2408176" y="0"/>
            <a:ext cx="6278625" cy="2110258"/>
          </a:xfrm>
          <a:prstGeom prst="rect">
            <a:avLst/>
          </a:prstGeom>
        </p:spPr>
        <p:txBody>
          <a:bodyPr>
            <a:normAutofit/>
          </a:bodyPr>
          <a:lstStyle>
            <a:lvl1pPr>
              <a:defRPr sz="4000"/>
            </a:lvl1pPr>
          </a:lstStyle>
          <a:p>
            <a:r>
              <a:t>Title Text</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9"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30"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31" name="Picture 12" descr="Picture 12"/>
          <p:cNvPicPr>
            <a:picLocks noChangeAspect="1"/>
          </p:cNvPicPr>
          <p:nvPr/>
        </p:nvPicPr>
        <p:blipFill>
          <a:blip r:embed="rId3"/>
          <a:stretch>
            <a:fillRect/>
          </a:stretch>
        </p:blipFill>
        <p:spPr>
          <a:xfrm>
            <a:off x="219075" y="274638"/>
            <a:ext cx="1663700" cy="1905001"/>
          </a:xfrm>
          <a:prstGeom prst="rect">
            <a:avLst/>
          </a:prstGeom>
          <a:ln w="12700">
            <a:miter lim="400000"/>
          </a:ln>
        </p:spPr>
      </p:pic>
      <p:pic>
        <p:nvPicPr>
          <p:cNvPr id="32" name="Picture 14" descr="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33" name="Folio-white.png" descr="Folio-white.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5491162"/>
            <a:ext cx="2136775" cy="1366838"/>
          </a:xfrm>
          <a:prstGeom prst="rect">
            <a:avLst/>
          </a:prstGeom>
          <a:ln w="12700">
            <a:miter lim="400000"/>
          </a:ln>
        </p:spPr>
      </p:pic>
      <p:sp>
        <p:nvSpPr>
          <p:cNvPr id="34" name="Title Text"/>
          <p:cNvSpPr txBox="1">
            <a:spLocks noGrp="1"/>
          </p:cNvSpPr>
          <p:nvPr>
            <p:ph type="title"/>
          </p:nvPr>
        </p:nvSpPr>
        <p:spPr>
          <a:xfrm>
            <a:off x="2408238" y="274638"/>
            <a:ext cx="6202363" cy="1143001"/>
          </a:xfrm>
          <a:prstGeom prst="rect">
            <a:avLst/>
          </a:prstGeom>
        </p:spPr>
        <p:txBody>
          <a:bodyPr>
            <a:normAutofit/>
          </a:bodyPr>
          <a:lstStyle/>
          <a:p>
            <a:r>
              <a:t>Title Text</a:t>
            </a:r>
          </a:p>
        </p:txBody>
      </p:sp>
      <p:sp>
        <p:nvSpPr>
          <p:cNvPr id="35" name="Body Level One…"/>
          <p:cNvSpPr txBox="1">
            <a:spLocks noGrp="1"/>
          </p:cNvSpPr>
          <p:nvPr>
            <p:ph type="body" idx="1"/>
          </p:nvPr>
        </p:nvSpPr>
        <p:spPr>
          <a:xfrm>
            <a:off x="2408238" y="1600200"/>
            <a:ext cx="6278563" cy="45259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8854147" y="6569392"/>
            <a:ext cx="245404" cy="2438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3"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44"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45" name="Picture 12" descr="Picture 12"/>
          <p:cNvPicPr>
            <a:picLocks noChangeAspect="1"/>
          </p:cNvPicPr>
          <p:nvPr/>
        </p:nvPicPr>
        <p:blipFill>
          <a:blip r:embed="rId3"/>
          <a:stretch>
            <a:fillRect/>
          </a:stretch>
        </p:blipFill>
        <p:spPr>
          <a:xfrm>
            <a:off x="219075" y="274638"/>
            <a:ext cx="1663700" cy="1905001"/>
          </a:xfrm>
          <a:prstGeom prst="rect">
            <a:avLst/>
          </a:prstGeom>
          <a:ln w="12700">
            <a:miter lim="400000"/>
          </a:ln>
        </p:spPr>
      </p:pic>
      <p:pic>
        <p:nvPicPr>
          <p:cNvPr id="46" name="Picture 14" descr="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47" name="Folio-white.png" descr="Folio-white.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5491162"/>
            <a:ext cx="2135189" cy="1366838"/>
          </a:xfrm>
          <a:prstGeom prst="rect">
            <a:avLst/>
          </a:prstGeom>
          <a:ln w="12700">
            <a:miter lim="400000"/>
          </a:ln>
        </p:spPr>
      </p:pic>
      <p:sp>
        <p:nvSpPr>
          <p:cNvPr id="48" name="Title Text"/>
          <p:cNvSpPr txBox="1">
            <a:spLocks noGrp="1"/>
          </p:cNvSpPr>
          <p:nvPr>
            <p:ph type="title"/>
          </p:nvPr>
        </p:nvSpPr>
        <p:spPr>
          <a:xfrm>
            <a:off x="2408238" y="274638"/>
            <a:ext cx="6202363" cy="1143001"/>
          </a:xfrm>
          <a:prstGeom prst="rect">
            <a:avLst/>
          </a:prstGeom>
        </p:spPr>
        <p:txBody>
          <a:bodyPr>
            <a:normAutofit/>
          </a:bodyPr>
          <a:lstStyle/>
          <a:p>
            <a:r>
              <a:t>Title Text</a:t>
            </a:r>
          </a:p>
        </p:txBody>
      </p:sp>
      <p:sp>
        <p:nvSpPr>
          <p:cNvPr id="49" name="Body Level One…"/>
          <p:cNvSpPr txBox="1">
            <a:spLocks noGrp="1"/>
          </p:cNvSpPr>
          <p:nvPr>
            <p:ph type="body" sz="half" idx="1"/>
          </p:nvPr>
        </p:nvSpPr>
        <p:spPr>
          <a:xfrm>
            <a:off x="2408177" y="1600200"/>
            <a:ext cx="3002023" cy="4525963"/>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7"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58"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59" name="Picture 12" descr="Picture 12"/>
          <p:cNvPicPr>
            <a:picLocks noChangeAspect="1"/>
          </p:cNvPicPr>
          <p:nvPr/>
        </p:nvPicPr>
        <p:blipFill>
          <a:blip r:embed="rId3"/>
          <a:stretch>
            <a:fillRect/>
          </a:stretch>
        </p:blipFill>
        <p:spPr>
          <a:xfrm>
            <a:off x="219075" y="274638"/>
            <a:ext cx="1663700" cy="1905001"/>
          </a:xfrm>
          <a:prstGeom prst="rect">
            <a:avLst/>
          </a:prstGeom>
          <a:ln w="12700">
            <a:miter lim="400000"/>
          </a:ln>
        </p:spPr>
      </p:pic>
      <p:pic>
        <p:nvPicPr>
          <p:cNvPr id="60" name="Picture 14" descr="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61" name="Picture 10" descr="Picture 10"/>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5499100"/>
            <a:ext cx="2149475" cy="1450975"/>
          </a:xfrm>
          <a:prstGeom prst="rect">
            <a:avLst/>
          </a:prstGeom>
          <a:ln w="12700">
            <a:miter lim="400000"/>
          </a:ln>
        </p:spPr>
      </p:pic>
      <p:sp>
        <p:nvSpPr>
          <p:cNvPr id="62" name="Title Text"/>
          <p:cNvSpPr txBox="1">
            <a:spLocks noGrp="1"/>
          </p:cNvSpPr>
          <p:nvPr>
            <p:ph type="title"/>
          </p:nvPr>
        </p:nvSpPr>
        <p:spPr>
          <a:xfrm>
            <a:off x="2408238" y="274638"/>
            <a:ext cx="6202363" cy="1143001"/>
          </a:xfrm>
          <a:prstGeom prst="rect">
            <a:avLst/>
          </a:prstGeom>
        </p:spPr>
        <p:txBody>
          <a:bodyPr>
            <a:normAutofit/>
          </a:bodyPr>
          <a:lstStyle/>
          <a:p>
            <a:r>
              <a:t>Title Text</a:t>
            </a:r>
          </a:p>
        </p:txBody>
      </p:sp>
      <p:sp>
        <p:nvSpPr>
          <p:cNvPr id="63" name="Body Level One…"/>
          <p:cNvSpPr txBox="1">
            <a:spLocks noGrp="1"/>
          </p:cNvSpPr>
          <p:nvPr>
            <p:ph type="body" sz="quarter" idx="1"/>
          </p:nvPr>
        </p:nvSpPr>
        <p:spPr>
          <a:xfrm>
            <a:off x="2410042" y="1679607"/>
            <a:ext cx="2967347" cy="639763"/>
          </a:xfrm>
          <a:prstGeom prst="rect">
            <a:avLst/>
          </a:prstGeom>
        </p:spPr>
        <p:txBody>
          <a:bodyPr anchor="b">
            <a:normAutofit/>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64" name="Text Placeholder 4"/>
          <p:cNvSpPr>
            <a:spLocks noGrp="1"/>
          </p:cNvSpPr>
          <p:nvPr>
            <p:ph type="body" sz="quarter" idx="13"/>
          </p:nvPr>
        </p:nvSpPr>
        <p:spPr>
          <a:xfrm>
            <a:off x="5680154" y="1679607"/>
            <a:ext cx="3006646" cy="639763"/>
          </a:xfrm>
          <a:prstGeom prst="rect">
            <a:avLst/>
          </a:prstGeom>
        </p:spPr>
        <p:txBody>
          <a:bodyPr anchor="b">
            <a:normAutofit/>
          </a:bodyPr>
          <a:lstStyle/>
          <a:p>
            <a:pPr marL="0" indent="0">
              <a:buSzTx/>
              <a:buFontTx/>
              <a:buNone/>
            </a:pPr>
            <a:endParaRP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2"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73"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74" name="Picture 12" descr="Picture 12"/>
          <p:cNvPicPr>
            <a:picLocks noChangeAspect="1"/>
          </p:cNvPicPr>
          <p:nvPr/>
        </p:nvPicPr>
        <p:blipFill>
          <a:blip r:embed="rId3"/>
          <a:stretch>
            <a:fillRect/>
          </a:stretch>
        </p:blipFill>
        <p:spPr>
          <a:xfrm>
            <a:off x="219075" y="274638"/>
            <a:ext cx="1663700" cy="1905001"/>
          </a:xfrm>
          <a:prstGeom prst="rect">
            <a:avLst/>
          </a:prstGeom>
          <a:ln w="12700">
            <a:miter lim="400000"/>
          </a:ln>
        </p:spPr>
      </p:pic>
      <p:pic>
        <p:nvPicPr>
          <p:cNvPr id="75" name="Picture 14" descr="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76" name="Picture 10" descr="Picture 10"/>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5499100"/>
            <a:ext cx="2141539" cy="1450975"/>
          </a:xfrm>
          <a:prstGeom prst="rect">
            <a:avLst/>
          </a:prstGeom>
          <a:ln w="12700">
            <a:miter lim="400000"/>
          </a:ln>
        </p:spPr>
      </p:pic>
      <p:sp>
        <p:nvSpPr>
          <p:cNvPr id="77" name="Title Text"/>
          <p:cNvSpPr txBox="1">
            <a:spLocks noGrp="1"/>
          </p:cNvSpPr>
          <p:nvPr>
            <p:ph type="title"/>
          </p:nvPr>
        </p:nvSpPr>
        <p:spPr>
          <a:xfrm>
            <a:off x="2408238" y="274638"/>
            <a:ext cx="6202363" cy="1143001"/>
          </a:xfrm>
          <a:prstGeom prst="rect">
            <a:avLst/>
          </a:prstGeom>
        </p:spPr>
        <p:txBody>
          <a:bodyPr>
            <a:normAutofit/>
          </a:bodyPr>
          <a:lstStyle/>
          <a:p>
            <a:r>
              <a:t>Title Text</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3" name="Picture 9" descr="Picture 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4" name="Picture 12" descr="Picture 12"/>
          <p:cNvPicPr>
            <a:picLocks noChangeAspect="1"/>
          </p:cNvPicPr>
          <p:nvPr/>
        </p:nvPicPr>
        <p:blipFill>
          <a:blip r:embed="rId9"/>
          <a:stretch>
            <a:fillRect/>
          </a:stretch>
        </p:blipFill>
        <p:spPr>
          <a:xfrm>
            <a:off x="219075" y="274638"/>
            <a:ext cx="1663700" cy="1905001"/>
          </a:xfrm>
          <a:prstGeom prst="rect">
            <a:avLst/>
          </a:prstGeom>
          <a:ln w="12700">
            <a:miter lim="400000"/>
          </a:ln>
        </p:spPr>
      </p:pic>
      <p:pic>
        <p:nvPicPr>
          <p:cNvPr id="5" name="Picture 14" descr="Picture 1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6" name="Picture 10" descr="Picture 10"/>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0" y="5499100"/>
            <a:ext cx="2209800" cy="1450975"/>
          </a:xfrm>
          <a:prstGeom prst="rect">
            <a:avLst/>
          </a:prstGeom>
          <a:ln w="12700">
            <a:miter lim="400000"/>
          </a:ln>
        </p:spPr>
      </p:pic>
      <p:sp>
        <p:nvSpPr>
          <p:cNvPr id="7" name="Slide Number"/>
          <p:cNvSpPr txBox="1">
            <a:spLocks noGrp="1"/>
          </p:cNvSpPr>
          <p:nvPr>
            <p:ph type="sldNum" sz="quarter" idx="2"/>
          </p:nvPr>
        </p:nvSpPr>
        <p:spPr>
          <a:xfrm>
            <a:off x="8854147" y="6490017"/>
            <a:ext cx="245404" cy="243841"/>
          </a:xfrm>
          <a:prstGeom prst="rect">
            <a:avLst/>
          </a:prstGeom>
          <a:ln w="12700">
            <a:miter lim="400000"/>
          </a:ln>
        </p:spPr>
        <p:txBody>
          <a:bodyPr wrap="none" lIns="45719" rIns="45719" anchor="ctr">
            <a:spAutoFit/>
          </a:bodyPr>
          <a:lstStyle>
            <a:lvl1pPr algn="r">
              <a:defRPr sz="1000" b="1">
                <a:solidFill>
                  <a:srgbClr val="95B3D7"/>
                </a:solidFill>
                <a:latin typeface="+mn-lt"/>
                <a:ea typeface="+mn-ea"/>
                <a:cs typeface="+mn-cs"/>
                <a:sym typeface="Helvetica"/>
              </a:defRPr>
            </a:lvl1pPr>
          </a:lstStyle>
          <a:p>
            <a:fld id="{86CB4B4D-7CA3-9044-876B-883B54F8677D}" type="slidenum">
              <a:t>‹#›</a:t>
            </a:fld>
            <a:endParaRPr/>
          </a:p>
        </p:txBody>
      </p:sp>
      <p:sp>
        <p:nvSpPr>
          <p:cNvPr id="8"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9"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1pPr>
      <a:lvl2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2pPr>
      <a:lvl3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3pPr>
      <a:lvl4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4pPr>
      <a:lvl5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5pPr>
      <a:lvl6pPr marL="0" marR="0" indent="45720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6pPr>
      <a:lvl7pPr marL="0" marR="0" indent="91440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7pPr>
      <a:lvl8pPr marL="0" marR="0" indent="137160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8pPr>
      <a:lvl9pPr marL="0" marR="0" indent="182880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9pPr>
    </p:titleStyle>
    <p:bodyStyle>
      <a:lvl1pPr marL="342900" marR="0" indent="-34290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1pPr>
      <a:lvl2pPr marL="800100" marR="0" indent="-34290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2pPr>
      <a:lvl3pPr marL="1219200" marR="0" indent="-30480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3pPr>
      <a:lvl4pPr marL="1763485" marR="0" indent="-391885"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4pPr>
      <a:lvl5pPr marL="2286000" marR="0" indent="-45720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5pPr>
      <a:lvl6pPr marL="2560320" marR="0" indent="-27432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6pPr>
      <a:lvl7pPr marL="3017520" marR="0" indent="-27432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7pPr>
      <a:lvl8pPr marL="3474720" marR="0" indent="-27432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8pPr>
      <a:lvl9pPr marL="3931920" marR="0" indent="-27432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9pPr>
    </p:bodyStyle>
    <p:otherStyle>
      <a:lvl1pPr marL="0" marR="0" indent="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1pPr>
      <a:lvl2pPr marL="0" marR="0" indent="4572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2pPr>
      <a:lvl3pPr marL="0" marR="0" indent="9144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3pPr>
      <a:lvl4pPr marL="0" marR="0" indent="13716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4pPr>
      <a:lvl5pPr marL="0" marR="0" indent="18288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5pPr>
      <a:lvl6pPr marL="0" marR="0" indent="22860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6pPr>
      <a:lvl7pPr marL="0" marR="0" indent="27432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7pPr>
      <a:lvl8pPr marL="0" marR="0" indent="32004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8pPr>
      <a:lvl9pPr marL="0" marR="0" indent="36576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2"/>
          <p:cNvSpPr txBox="1">
            <a:spLocks noGrp="1"/>
          </p:cNvSpPr>
          <p:nvPr>
            <p:ph type="title"/>
          </p:nvPr>
        </p:nvSpPr>
        <p:spPr>
          <a:xfrm>
            <a:off x="2408176" y="-1"/>
            <a:ext cx="6278625" cy="2110259"/>
          </a:xfrm>
          <a:prstGeom prst="rect">
            <a:avLst/>
          </a:prstGeom>
        </p:spPr>
        <p:txBody>
          <a:bodyPr/>
          <a:lstStyle/>
          <a:p>
            <a:pPr>
              <a:defRPr>
                <a:solidFill>
                  <a:srgbClr val="005AA3"/>
                </a:solidFill>
                <a:latin typeface="Trebuchet MS"/>
                <a:ea typeface="Trebuchet MS"/>
                <a:cs typeface="Trebuchet MS"/>
                <a:sym typeface="Trebuchet MS"/>
              </a:defRPr>
            </a:pPr>
            <a:r>
              <a:rPr lang="en-US" dirty="0"/>
              <a:t>Southeast</a:t>
            </a:r>
            <a:r>
              <a:rPr dirty="0"/>
              <a:t> </a:t>
            </a:r>
            <a:r>
              <a:rPr lang="en-US" dirty="0"/>
              <a:t>District</a:t>
            </a:r>
            <a:br>
              <a:rPr dirty="0"/>
            </a:br>
            <a:r>
              <a:rPr sz="2800" dirty="0">
                <a:solidFill>
                  <a:srgbClr val="CF0031"/>
                </a:solidFill>
              </a:rPr>
              <a:t>Narragansett Council</a:t>
            </a:r>
          </a:p>
        </p:txBody>
      </p:sp>
      <p:sp>
        <p:nvSpPr>
          <p:cNvPr id="110" name="Slide Number Placeholder 5"/>
          <p:cNvSpPr txBox="1">
            <a:spLocks noGrp="1"/>
          </p:cNvSpPr>
          <p:nvPr>
            <p:ph type="sldNum" sz="quarter" idx="2"/>
          </p:nvPr>
        </p:nvSpPr>
        <p:spPr>
          <a:xfrm>
            <a:off x="8924778" y="6490017"/>
            <a:ext cx="174772" cy="243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pic>
        <p:nvPicPr>
          <p:cNvPr id="111" name="Picture 4" descr="Picture 4"/>
          <p:cNvPicPr>
            <a:picLocks noChangeAspect="1"/>
          </p:cNvPicPr>
          <p:nvPr/>
        </p:nvPicPr>
        <p:blipFill>
          <a:blip r:embed="rId3"/>
          <a:stretch>
            <a:fillRect/>
          </a:stretch>
        </p:blipFill>
        <p:spPr>
          <a:xfrm>
            <a:off x="3721417" y="5160188"/>
            <a:ext cx="3657601" cy="844067"/>
          </a:xfrm>
          <a:prstGeom prst="rect">
            <a:avLst/>
          </a:prstGeom>
          <a:ln w="12700">
            <a:miter lim="400000"/>
          </a:ln>
        </p:spPr>
      </p:pic>
      <p:sp>
        <p:nvSpPr>
          <p:cNvPr id="112" name="Title 2"/>
          <p:cNvSpPr txBox="1"/>
          <p:nvPr/>
        </p:nvSpPr>
        <p:spPr>
          <a:xfrm>
            <a:off x="2408176" y="2503667"/>
            <a:ext cx="6278625" cy="13234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4000" b="1">
                <a:solidFill>
                  <a:srgbClr val="CF0031"/>
                </a:solidFill>
                <a:latin typeface="Trebuchet MS"/>
                <a:ea typeface="Trebuchet MS"/>
                <a:cs typeface="Trebuchet MS"/>
                <a:sym typeface="Trebuchet MS"/>
              </a:defRPr>
            </a:lvl1pPr>
          </a:lstStyle>
          <a:p>
            <a:r>
              <a:rPr dirty="0"/>
              <a:t>Welcome to </a:t>
            </a:r>
            <a:r>
              <a:rPr lang="en-US" dirty="0"/>
              <a:t>the </a:t>
            </a:r>
            <a:br>
              <a:rPr lang="en-US" dirty="0"/>
            </a:br>
            <a:r>
              <a:rPr lang="en-US" dirty="0"/>
              <a:t>March </a:t>
            </a:r>
            <a:r>
              <a:rPr dirty="0"/>
              <a:t>Roundtable!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a:cs typeface="Trebuchet MS"/>
              </a:rPr>
              <a:t>Leadership Recruitment &amp; Retention</a:t>
            </a:r>
            <a:endParaRPr lang="en-US" dirty="0"/>
          </a:p>
        </p:txBody>
      </p:sp>
      <p:sp>
        <p:nvSpPr>
          <p:cNvPr id="3" name="Text Placeholder 2"/>
          <p:cNvSpPr>
            <a:spLocks noGrp="1"/>
          </p:cNvSpPr>
          <p:nvPr>
            <p:ph type="body" idx="1"/>
          </p:nvPr>
        </p:nvSpPr>
        <p:spPr/>
        <p:txBody>
          <a:bodyPr>
            <a:normAutofit/>
          </a:bodyPr>
          <a:lstStyle/>
          <a:p>
            <a:pPr marL="0" indent="0">
              <a:buNone/>
            </a:pPr>
            <a:r>
              <a:rPr lang="en-US" dirty="0"/>
              <a:t>Recognition</a:t>
            </a:r>
          </a:p>
          <a:p>
            <a:r>
              <a:rPr lang="en-US" dirty="0"/>
              <a:t>Publicly thank the volunteer</a:t>
            </a:r>
          </a:p>
          <a:p>
            <a:r>
              <a:rPr lang="en-US" dirty="0"/>
              <a:t>Give token of appreciation</a:t>
            </a:r>
          </a:p>
          <a:p>
            <a:r>
              <a:rPr lang="en-US" dirty="0"/>
              <a:t>Award knots (</a:t>
            </a:r>
            <a:r>
              <a:rPr lang="en-US" dirty="0" err="1"/>
              <a:t>www.scouting.org</a:t>
            </a:r>
            <a:r>
              <a:rPr lang="en-US" dirty="0"/>
              <a:t>/awards/awards-central/)</a:t>
            </a:r>
          </a:p>
        </p:txBody>
      </p:sp>
    </p:spTree>
    <p:extLst>
      <p:ext uri="{BB962C8B-B14F-4D97-AF65-F5344CB8AC3E}">
        <p14:creationId xmlns:p14="http://schemas.microsoft.com/office/powerpoint/2010/main" val="32415255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a:cs typeface="Trebuchet MS"/>
              </a:rPr>
              <a:t>Leadership Recruitment &amp; Retention</a:t>
            </a:r>
            <a:endParaRPr lang="en-US" dirty="0"/>
          </a:p>
        </p:txBody>
      </p:sp>
      <p:sp>
        <p:nvSpPr>
          <p:cNvPr id="3" name="Text Placeholder 2"/>
          <p:cNvSpPr>
            <a:spLocks noGrp="1"/>
          </p:cNvSpPr>
          <p:nvPr>
            <p:ph type="body" idx="1"/>
          </p:nvPr>
        </p:nvSpPr>
        <p:spPr/>
        <p:txBody>
          <a:bodyPr>
            <a:normAutofit/>
          </a:bodyPr>
          <a:lstStyle/>
          <a:p>
            <a:pPr marL="0" indent="0">
              <a:buNone/>
            </a:pPr>
            <a:r>
              <a:rPr lang="en-US" dirty="0"/>
              <a:t>Recognition</a:t>
            </a:r>
          </a:p>
          <a:p>
            <a:r>
              <a:rPr lang="en-US" dirty="0"/>
              <a:t>Publicly thank the volunteer</a:t>
            </a:r>
          </a:p>
          <a:p>
            <a:r>
              <a:rPr lang="en-US" dirty="0"/>
              <a:t>Give token of appreciation</a:t>
            </a:r>
          </a:p>
          <a:p>
            <a:r>
              <a:rPr lang="en-US" dirty="0"/>
              <a:t>Award knots (</a:t>
            </a:r>
            <a:r>
              <a:rPr lang="en-US" dirty="0" err="1"/>
              <a:t>www.scouting.org</a:t>
            </a:r>
            <a:r>
              <a:rPr lang="en-US" dirty="0"/>
              <a:t>/awards/awards-central/)</a:t>
            </a:r>
          </a:p>
          <a:p>
            <a:pPr marL="0" indent="0">
              <a:buNone/>
            </a:pPr>
            <a:r>
              <a:rPr lang="en-US" dirty="0"/>
              <a:t>Feedback</a:t>
            </a:r>
          </a:p>
          <a:p>
            <a:r>
              <a:rPr lang="en-US" dirty="0"/>
              <a:t>Discuss satisfaction with role</a:t>
            </a:r>
          </a:p>
          <a:p>
            <a:r>
              <a:rPr lang="en-US" dirty="0"/>
              <a:t>Provide a better fit if necessary</a:t>
            </a:r>
          </a:p>
        </p:txBody>
      </p:sp>
    </p:spTree>
    <p:extLst>
      <p:ext uri="{BB962C8B-B14F-4D97-AF65-F5344CB8AC3E}">
        <p14:creationId xmlns:p14="http://schemas.microsoft.com/office/powerpoint/2010/main" val="29412116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a:cs typeface="Trebuchet MS"/>
              </a:rPr>
              <a:t>Leadership Recruitment &amp; Retention</a:t>
            </a:r>
            <a:endParaRPr lang="en-US" dirty="0"/>
          </a:p>
        </p:txBody>
      </p:sp>
      <p:sp>
        <p:nvSpPr>
          <p:cNvPr id="3" name="Text Placeholder 2"/>
          <p:cNvSpPr>
            <a:spLocks noGrp="1"/>
          </p:cNvSpPr>
          <p:nvPr>
            <p:ph type="body" idx="1"/>
          </p:nvPr>
        </p:nvSpPr>
        <p:spPr/>
        <p:txBody>
          <a:bodyPr>
            <a:noAutofit/>
          </a:bodyPr>
          <a:lstStyle/>
          <a:p>
            <a:pPr marL="0" indent="0" algn="ctr">
              <a:buNone/>
            </a:pPr>
            <a:r>
              <a:rPr lang="en-US" sz="30000" dirty="0"/>
              <a:t>?</a:t>
            </a:r>
          </a:p>
        </p:txBody>
      </p:sp>
    </p:spTree>
    <p:extLst>
      <p:ext uri="{BB962C8B-B14F-4D97-AF65-F5344CB8AC3E}">
        <p14:creationId xmlns:p14="http://schemas.microsoft.com/office/powerpoint/2010/main" val="294580333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ontent Placeholder 2"/>
          <p:cNvSpPr txBox="1">
            <a:spLocks noGrp="1"/>
          </p:cNvSpPr>
          <p:nvPr>
            <p:ph type="body" sz="half" idx="1"/>
          </p:nvPr>
        </p:nvSpPr>
        <p:spPr>
          <a:xfrm>
            <a:off x="2408238" y="1600200"/>
            <a:ext cx="6278563" cy="3526399"/>
          </a:xfrm>
          <a:prstGeom prst="rect">
            <a:avLst/>
          </a:prstGeom>
        </p:spPr>
        <p:txBody>
          <a:bodyPr anchor="ctr">
            <a:normAutofit/>
          </a:bodyPr>
          <a:lstStyle>
            <a:lvl1pPr marL="0" indent="0" algn="ctr">
              <a:spcBef>
                <a:spcPts val="800"/>
              </a:spcBef>
              <a:buSzTx/>
              <a:buNone/>
              <a:defRPr sz="3600">
                <a:solidFill>
                  <a:srgbClr val="CF0031"/>
                </a:solidFill>
                <a:latin typeface="Trebuchet MS"/>
                <a:ea typeface="Trebuchet MS"/>
                <a:cs typeface="Trebuchet MS"/>
                <a:sym typeface="Trebuchet MS"/>
              </a:defRPr>
            </a:lvl1pPr>
          </a:lstStyle>
          <a:p>
            <a:r>
              <a:rPr sz="4000" dirty="0"/>
              <a:t>Commissioner’s Minute</a:t>
            </a:r>
          </a:p>
        </p:txBody>
      </p:sp>
      <p:sp>
        <p:nvSpPr>
          <p:cNvPr id="189" name="Slide Number Placeholder 4"/>
          <p:cNvSpPr txBox="1">
            <a:spLocks noGrp="1"/>
          </p:cNvSpPr>
          <p:nvPr>
            <p:ph type="sldNum" sz="quarter" idx="2"/>
          </p:nvPr>
        </p:nvSpPr>
        <p:spPr>
          <a:xfrm>
            <a:off x="8854147" y="6569392"/>
            <a:ext cx="245404" cy="243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itle 1"/>
          <p:cNvSpPr txBox="1">
            <a:spLocks noGrp="1"/>
          </p:cNvSpPr>
          <p:nvPr>
            <p:ph type="title"/>
          </p:nvPr>
        </p:nvSpPr>
        <p:spPr>
          <a:xfrm>
            <a:off x="2408176" y="2373871"/>
            <a:ext cx="6278625" cy="2110259"/>
          </a:xfrm>
          <a:prstGeom prst="rect">
            <a:avLst/>
          </a:prstGeom>
        </p:spPr>
        <p:txBody>
          <a:bodyPr/>
          <a:lstStyle/>
          <a:p>
            <a:r>
              <a:rPr dirty="0">
                <a:latin typeface="Trebuchet MS"/>
                <a:cs typeface="Trebuchet MS"/>
              </a:rPr>
              <a:t>Thank You...</a:t>
            </a:r>
          </a:p>
        </p:txBody>
      </p:sp>
      <p:sp>
        <p:nvSpPr>
          <p:cNvPr id="194" name="Slide Number Placeholder 4"/>
          <p:cNvSpPr txBox="1">
            <a:spLocks noGrp="1"/>
          </p:cNvSpPr>
          <p:nvPr>
            <p:ph type="sldNum" sz="quarter" idx="2"/>
          </p:nvPr>
        </p:nvSpPr>
        <p:spPr>
          <a:xfrm>
            <a:off x="8854147" y="6490017"/>
            <a:ext cx="245404" cy="243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 name="Title 1"/>
          <p:cNvSpPr txBox="1">
            <a:spLocks noGrp="1"/>
          </p:cNvSpPr>
          <p:nvPr>
            <p:ph type="title"/>
          </p:nvPr>
        </p:nvSpPr>
        <p:spPr>
          <a:prstGeom prst="rect">
            <a:avLst/>
          </a:prstGeom>
        </p:spPr>
        <p:txBody>
          <a:bodyPr/>
          <a:lstStyle>
            <a:lvl1pPr>
              <a:defRPr sz="4000">
                <a:latin typeface="Trebuchet MS"/>
                <a:ea typeface="Trebuchet MS"/>
                <a:cs typeface="Trebuchet MS"/>
                <a:sym typeface="Trebuchet MS"/>
              </a:defRPr>
            </a:lvl1pPr>
          </a:lstStyle>
          <a:p>
            <a:r>
              <a:t>Agenda</a:t>
            </a:r>
          </a:p>
        </p:txBody>
      </p:sp>
      <p:sp>
        <p:nvSpPr>
          <p:cNvPr id="115" name="Content Placeholder 2"/>
          <p:cNvSpPr txBox="1">
            <a:spLocks noGrp="1"/>
          </p:cNvSpPr>
          <p:nvPr>
            <p:ph type="body" idx="1"/>
          </p:nvPr>
        </p:nvSpPr>
        <p:spPr>
          <a:xfrm>
            <a:off x="2408238" y="1600200"/>
            <a:ext cx="6278563" cy="4525963"/>
          </a:xfrm>
          <a:prstGeom prst="rect">
            <a:avLst/>
          </a:prstGeom>
        </p:spPr>
        <p:txBody>
          <a:bodyPr>
            <a:normAutofit/>
          </a:bodyPr>
          <a:lstStyle/>
          <a:p>
            <a:pPr>
              <a:spcBef>
                <a:spcPts val="600"/>
              </a:spcBef>
              <a:defRPr sz="2800" b="0">
                <a:latin typeface="Trebuchet MS"/>
                <a:ea typeface="Trebuchet MS"/>
                <a:cs typeface="Trebuchet MS"/>
                <a:sym typeface="Trebuchet MS"/>
              </a:defRPr>
            </a:pPr>
            <a:r>
              <a:rPr dirty="0"/>
              <a:t>Welcome</a:t>
            </a:r>
          </a:p>
          <a:p>
            <a:pPr>
              <a:spcBef>
                <a:spcPts val="600"/>
              </a:spcBef>
              <a:defRPr sz="2800" b="0">
                <a:latin typeface="Trebuchet MS"/>
                <a:ea typeface="Trebuchet MS"/>
                <a:cs typeface="Trebuchet MS"/>
                <a:sym typeface="Trebuchet MS"/>
              </a:defRPr>
            </a:pPr>
            <a:r>
              <a:rPr lang="en-US" dirty="0"/>
              <a:t>O</a:t>
            </a:r>
            <a:r>
              <a:rPr dirty="0"/>
              <a:t>pening Ceremony</a:t>
            </a:r>
          </a:p>
          <a:p>
            <a:pPr>
              <a:spcBef>
                <a:spcPts val="600"/>
              </a:spcBef>
              <a:defRPr sz="2800" b="0">
                <a:latin typeface="Trebuchet MS"/>
                <a:ea typeface="Trebuchet MS"/>
                <a:cs typeface="Trebuchet MS"/>
                <a:sym typeface="Trebuchet MS"/>
              </a:defRPr>
            </a:pPr>
            <a:r>
              <a:rPr dirty="0"/>
              <a:t>Introduction and Announcements</a:t>
            </a:r>
          </a:p>
          <a:p>
            <a:pPr>
              <a:spcBef>
                <a:spcPts val="600"/>
              </a:spcBef>
              <a:defRPr sz="2800" b="0">
                <a:latin typeface="Trebuchet MS"/>
                <a:ea typeface="Trebuchet MS"/>
                <a:cs typeface="Trebuchet MS"/>
                <a:sym typeface="Trebuchet MS"/>
              </a:defRPr>
            </a:pPr>
            <a:r>
              <a:rPr dirty="0"/>
              <a:t>Big Rock </a:t>
            </a:r>
            <a:endParaRPr lang="en-US" dirty="0"/>
          </a:p>
          <a:p>
            <a:pPr lvl="1">
              <a:spcBef>
                <a:spcPts val="600"/>
              </a:spcBef>
              <a:defRPr sz="2800" b="0">
                <a:latin typeface="Trebuchet MS"/>
                <a:ea typeface="Trebuchet MS"/>
                <a:cs typeface="Trebuchet MS"/>
                <a:sym typeface="Trebuchet MS"/>
              </a:defRPr>
            </a:pPr>
            <a:r>
              <a:rPr lang="en-US" dirty="0"/>
              <a:t>Leadership Recruitment &amp; Retention</a:t>
            </a:r>
            <a:endParaRPr dirty="0"/>
          </a:p>
          <a:p>
            <a:pPr>
              <a:spcBef>
                <a:spcPts val="600"/>
              </a:spcBef>
              <a:defRPr sz="2800" b="0">
                <a:latin typeface="Trebuchet MS"/>
                <a:ea typeface="Trebuchet MS"/>
                <a:cs typeface="Trebuchet MS"/>
                <a:sym typeface="Trebuchet MS"/>
              </a:defRPr>
            </a:pPr>
            <a:r>
              <a:rPr dirty="0"/>
              <a:t>Commissioner’s Minute</a:t>
            </a:r>
            <a:br>
              <a:rPr lang="en-US" dirty="0"/>
            </a:br>
            <a:endParaRPr dirty="0"/>
          </a:p>
          <a:p>
            <a:pPr marL="0" indent="0">
              <a:spcBef>
                <a:spcPts val="600"/>
              </a:spcBef>
              <a:buNone/>
              <a:defRPr sz="2800" b="0">
                <a:latin typeface="Trebuchet MS"/>
                <a:ea typeface="Trebuchet MS"/>
                <a:cs typeface="Trebuchet MS"/>
                <a:sym typeface="Trebuchet MS"/>
              </a:defRPr>
            </a:pPr>
            <a:r>
              <a:rPr i="1" dirty="0"/>
              <a:t>Move to Program Breakouts</a:t>
            </a:r>
          </a:p>
        </p:txBody>
      </p:sp>
      <p:sp>
        <p:nvSpPr>
          <p:cNvPr id="116" name="Slide Number Placeholder 4"/>
          <p:cNvSpPr txBox="1">
            <a:spLocks noGrp="1"/>
          </p:cNvSpPr>
          <p:nvPr>
            <p:ph type="sldNum" sz="quarter" idx="2"/>
          </p:nvPr>
        </p:nvSpPr>
        <p:spPr>
          <a:xfrm>
            <a:off x="8924778" y="6569392"/>
            <a:ext cx="174772" cy="243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8"/>
          <p:cNvSpPr txBox="1">
            <a:spLocks noGrp="1"/>
          </p:cNvSpPr>
          <p:nvPr>
            <p:ph type="title"/>
          </p:nvPr>
        </p:nvSpPr>
        <p:spPr>
          <a:prstGeom prst="rect">
            <a:avLst/>
          </a:prstGeom>
        </p:spPr>
        <p:txBody>
          <a:bodyPr/>
          <a:lstStyle>
            <a:lvl1pPr>
              <a:defRPr sz="4000">
                <a:latin typeface="Trebuchet MS"/>
                <a:ea typeface="Trebuchet MS"/>
                <a:cs typeface="Trebuchet MS"/>
                <a:sym typeface="Trebuchet MS"/>
              </a:defRPr>
            </a:lvl1pPr>
          </a:lstStyle>
          <a:p>
            <a:r>
              <a:rPr dirty="0"/>
              <a:t>Opening Ceremony</a:t>
            </a:r>
          </a:p>
        </p:txBody>
      </p:sp>
      <p:sp>
        <p:nvSpPr>
          <p:cNvPr id="130" name="Slide Number Placeholder 5"/>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pic>
        <p:nvPicPr>
          <p:cNvPr id="3" name="Picture 2"/>
          <p:cNvPicPr>
            <a:picLocks noChangeAspect="1"/>
          </p:cNvPicPr>
          <p:nvPr/>
        </p:nvPicPr>
        <p:blipFill>
          <a:blip r:embed="rId3"/>
          <a:stretch>
            <a:fillRect/>
          </a:stretch>
        </p:blipFill>
        <p:spPr>
          <a:xfrm>
            <a:off x="2408238" y="1829354"/>
            <a:ext cx="5590804" cy="372042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title"/>
          </p:nvPr>
        </p:nvSpPr>
        <p:spPr>
          <a:prstGeom prst="rect">
            <a:avLst/>
          </a:prstGeom>
        </p:spPr>
        <p:txBody>
          <a:bodyPr>
            <a:normAutofit fontScale="90000"/>
          </a:bodyPr>
          <a:lstStyle>
            <a:lvl1pPr defTabSz="406908">
              <a:defRPr sz="3559">
                <a:latin typeface="Trebuchet MS"/>
                <a:ea typeface="Trebuchet MS"/>
                <a:cs typeface="Trebuchet MS"/>
                <a:sym typeface="Trebuchet MS"/>
              </a:defRPr>
            </a:lvl1pPr>
          </a:lstStyle>
          <a:p>
            <a:r>
              <a:t>Introductions and Announcements</a:t>
            </a:r>
          </a:p>
        </p:txBody>
      </p:sp>
      <p:sp>
        <p:nvSpPr>
          <p:cNvPr id="136" name="Content Placeholder 1"/>
          <p:cNvSpPr txBox="1">
            <a:spLocks noGrp="1"/>
          </p:cNvSpPr>
          <p:nvPr>
            <p:ph type="body" idx="1"/>
          </p:nvPr>
        </p:nvSpPr>
        <p:spPr>
          <a:xfrm>
            <a:off x="2408239" y="1600200"/>
            <a:ext cx="5207000" cy="4525963"/>
          </a:xfrm>
          <a:prstGeom prst="rect">
            <a:avLst/>
          </a:prstGeom>
        </p:spPr>
        <p:txBody>
          <a:bodyPr>
            <a:normAutofit/>
          </a:bodyPr>
          <a:lstStyle/>
          <a:p>
            <a:pPr marL="0" indent="0">
              <a:buSzTx/>
              <a:buNone/>
            </a:pPr>
            <a:r>
              <a:rPr dirty="0">
                <a:latin typeface="Trebuchet MS"/>
                <a:cs typeface="Trebuchet MS"/>
              </a:rPr>
              <a:t>Introductions </a:t>
            </a:r>
            <a:endParaRPr lang="en-US" dirty="0">
              <a:latin typeface="Trebuchet MS"/>
              <a:cs typeface="Trebuchet MS"/>
            </a:endParaRPr>
          </a:p>
          <a:p>
            <a:pPr>
              <a:buSzTx/>
            </a:pPr>
            <a:r>
              <a:rPr lang="en-US" b="0" dirty="0">
                <a:latin typeface="Trebuchet MS"/>
                <a:cs typeface="Trebuchet MS"/>
              </a:rPr>
              <a:t>New Attendees</a:t>
            </a:r>
          </a:p>
          <a:p>
            <a:pPr>
              <a:buSzTx/>
            </a:pPr>
            <a:r>
              <a:rPr lang="en-US" b="0" dirty="0">
                <a:latin typeface="Trebuchet MS"/>
                <a:cs typeface="Trebuchet MS"/>
              </a:rPr>
              <a:t>Staff</a:t>
            </a:r>
          </a:p>
          <a:p>
            <a:pPr>
              <a:buSzTx/>
            </a:pPr>
            <a:r>
              <a:rPr lang="en-US" b="0" dirty="0">
                <a:latin typeface="Trebuchet MS"/>
                <a:cs typeface="Trebuchet MS"/>
              </a:rPr>
              <a:t>Guests</a:t>
            </a:r>
          </a:p>
          <a:p>
            <a:pPr>
              <a:buSzTx/>
            </a:pPr>
            <a:endParaRPr b="0" dirty="0">
              <a:latin typeface="Trebuchet MS"/>
              <a:cs typeface="Trebuchet MS"/>
            </a:endParaRPr>
          </a:p>
          <a:p>
            <a:pPr>
              <a:buSzTx/>
              <a:buNone/>
            </a:pPr>
            <a:r>
              <a:rPr dirty="0">
                <a:latin typeface="Trebuchet MS"/>
                <a:cs typeface="Trebuchet MS"/>
              </a:rPr>
              <a:t>Announcements</a:t>
            </a:r>
            <a:endParaRPr lang="en-US" dirty="0">
              <a:latin typeface="Trebuchet MS"/>
              <a:cs typeface="Trebuchet MS"/>
            </a:endParaRPr>
          </a:p>
          <a:p>
            <a:pPr>
              <a:buSzTx/>
            </a:pPr>
            <a:r>
              <a:rPr lang="en-US" b="0" dirty="0">
                <a:latin typeface="Trebuchet MS"/>
                <a:cs typeface="Trebuchet MS"/>
              </a:rPr>
              <a:t>Council Video</a:t>
            </a:r>
          </a:p>
          <a:p>
            <a:pPr>
              <a:buSzTx/>
            </a:pPr>
            <a:r>
              <a:rPr lang="en-US" b="0" dirty="0">
                <a:latin typeface="Trebuchet MS"/>
                <a:cs typeface="Trebuchet MS"/>
              </a:rPr>
              <a:t>District Field Staff</a:t>
            </a:r>
          </a:p>
          <a:p>
            <a:pPr>
              <a:buSzTx/>
            </a:pPr>
            <a:r>
              <a:rPr lang="en-US" b="0" dirty="0">
                <a:latin typeface="Trebuchet MS"/>
                <a:cs typeface="Trebuchet MS"/>
              </a:rPr>
              <a:t>Roundtable Attendees</a:t>
            </a:r>
          </a:p>
        </p:txBody>
      </p:sp>
      <p:sp>
        <p:nvSpPr>
          <p:cNvPr id="137" name="Slide Number Placeholder 4"/>
          <p:cNvSpPr txBox="1">
            <a:spLocks noGrp="1"/>
          </p:cNvSpPr>
          <p:nvPr>
            <p:ph type="sldNum" sz="quarter" idx="2"/>
          </p:nvPr>
        </p:nvSpPr>
        <p:spPr>
          <a:xfrm>
            <a:off x="8924778" y="6569392"/>
            <a:ext cx="174772" cy="243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prstGeom prst="rect">
            <a:avLst/>
          </a:prstGeom>
        </p:spPr>
        <p:txBody>
          <a:bodyPr/>
          <a:lstStyle>
            <a:lvl1pPr>
              <a:defRPr sz="3600">
                <a:latin typeface="Trebuchet MS"/>
                <a:ea typeface="Trebuchet MS"/>
                <a:cs typeface="Trebuchet MS"/>
                <a:sym typeface="Trebuchet MS"/>
              </a:defRPr>
            </a:lvl1pPr>
          </a:lstStyle>
          <a:p>
            <a:r>
              <a:rPr dirty="0"/>
              <a:t>Big Rock</a:t>
            </a:r>
          </a:p>
        </p:txBody>
      </p:sp>
      <p:sp>
        <p:nvSpPr>
          <p:cNvPr id="142" name="Content Placeholder 1"/>
          <p:cNvSpPr txBox="1">
            <a:spLocks noGrp="1"/>
          </p:cNvSpPr>
          <p:nvPr>
            <p:ph type="body" sz="half" idx="1"/>
          </p:nvPr>
        </p:nvSpPr>
        <p:spPr>
          <a:xfrm>
            <a:off x="2508251" y="2884646"/>
            <a:ext cx="6278563" cy="2787358"/>
          </a:xfrm>
          <a:prstGeom prst="rect">
            <a:avLst/>
          </a:prstGeom>
        </p:spPr>
        <p:txBody>
          <a:bodyPr anchor="ctr">
            <a:normAutofit/>
          </a:bodyPr>
          <a:lstStyle>
            <a:lvl1pPr algn="ctr">
              <a:spcBef>
                <a:spcPts val="1100"/>
              </a:spcBef>
              <a:buSzTx/>
              <a:buNone/>
              <a:defRPr sz="4800">
                <a:latin typeface="Trebuchet MS"/>
                <a:ea typeface="Trebuchet MS"/>
                <a:cs typeface="Trebuchet MS"/>
                <a:sym typeface="Trebuchet MS"/>
              </a:defRPr>
            </a:lvl1pPr>
          </a:lstStyle>
          <a:p>
            <a:pPr>
              <a:spcBef>
                <a:spcPts val="600"/>
              </a:spcBef>
              <a:defRPr sz="2800" b="0">
                <a:latin typeface="Trebuchet MS"/>
                <a:ea typeface="Trebuchet MS"/>
                <a:cs typeface="Trebuchet MS"/>
                <a:sym typeface="Trebuchet MS"/>
              </a:defRPr>
            </a:pPr>
            <a:r>
              <a:rPr lang="en-US" sz="5000" dirty="0"/>
              <a:t>Leadership Recruitment &amp; Retention</a:t>
            </a:r>
          </a:p>
        </p:txBody>
      </p:sp>
      <p:sp>
        <p:nvSpPr>
          <p:cNvPr id="143" name="Slide Number Placeholder 4"/>
          <p:cNvSpPr txBox="1">
            <a:spLocks noGrp="1"/>
          </p:cNvSpPr>
          <p:nvPr>
            <p:ph type="sldNum" sz="quarter" idx="2"/>
          </p:nvPr>
        </p:nvSpPr>
        <p:spPr>
          <a:xfrm>
            <a:off x="8924778" y="6569392"/>
            <a:ext cx="174772" cy="243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pic>
        <p:nvPicPr>
          <p:cNvPr id="3" name="Picture 2">
            <a:extLst>
              <a:ext uri="{FF2B5EF4-FFF2-40B4-BE49-F238E27FC236}">
                <a16:creationId xmlns:a16="http://schemas.microsoft.com/office/drawing/2014/main" id="{B4D96141-3119-47C1-9AEB-6A711ABE6AD4}"/>
              </a:ext>
            </a:extLst>
          </p:cNvPr>
          <p:cNvPicPr>
            <a:picLocks noChangeAspect="1"/>
          </p:cNvPicPr>
          <p:nvPr/>
        </p:nvPicPr>
        <p:blipFill>
          <a:blip r:embed="rId3"/>
          <a:stretch>
            <a:fillRect/>
          </a:stretch>
        </p:blipFill>
        <p:spPr>
          <a:xfrm>
            <a:off x="4572000" y="631904"/>
            <a:ext cx="3778913" cy="2095579"/>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a:cs typeface="Trebuchet MS"/>
              </a:rPr>
              <a:t>Leadership Recruitment &amp; Retention</a:t>
            </a:r>
            <a:endParaRPr lang="en-US" dirty="0"/>
          </a:p>
        </p:txBody>
      </p:sp>
      <p:sp>
        <p:nvSpPr>
          <p:cNvPr id="9" name="Text Placeholder 2"/>
          <p:cNvSpPr>
            <a:spLocks noGrp="1"/>
          </p:cNvSpPr>
          <p:nvPr>
            <p:ph type="body" idx="1"/>
          </p:nvPr>
        </p:nvSpPr>
        <p:spPr>
          <a:xfrm>
            <a:off x="2408238" y="1600200"/>
            <a:ext cx="6278563" cy="3414713"/>
          </a:xfrm>
        </p:spPr>
        <p:txBody>
          <a:bodyPr>
            <a:normAutofit lnSpcReduction="10000"/>
          </a:bodyPr>
          <a:lstStyle/>
          <a:p>
            <a:pPr marL="0" indent="0">
              <a:buNone/>
            </a:pPr>
            <a:r>
              <a:rPr lang="en-US" dirty="0"/>
              <a:t>Seek out opportunities to invite people to assist in the Scouting experience.</a:t>
            </a:r>
          </a:p>
          <a:p>
            <a:pPr marL="0" indent="0">
              <a:buNone/>
            </a:pPr>
            <a:endParaRPr lang="en-US" dirty="0"/>
          </a:p>
          <a:p>
            <a:pPr marL="0" indent="0">
              <a:buNone/>
            </a:pPr>
            <a:r>
              <a:rPr lang="en-US" dirty="0"/>
              <a:t>The first volunteer experience with a unit is crucial to continued service.</a:t>
            </a:r>
          </a:p>
          <a:p>
            <a:pPr marL="0" indent="0">
              <a:buNone/>
            </a:pPr>
            <a:endParaRPr lang="en-US" dirty="0"/>
          </a:p>
          <a:p>
            <a:pPr marL="0" indent="0">
              <a:buNone/>
            </a:pPr>
            <a:r>
              <a:rPr lang="en-US" dirty="0"/>
              <a:t>Identify the talents and skills a potential volunteer has.</a:t>
            </a:r>
          </a:p>
          <a:p>
            <a:pPr marL="0" indent="0">
              <a:buNone/>
            </a:pPr>
            <a:r>
              <a:rPr lang="en-US" dirty="0"/>
              <a:t> </a:t>
            </a:r>
          </a:p>
        </p:txBody>
      </p:sp>
    </p:spTree>
    <p:extLst>
      <p:ext uri="{BB962C8B-B14F-4D97-AF65-F5344CB8AC3E}">
        <p14:creationId xmlns:p14="http://schemas.microsoft.com/office/powerpoint/2010/main" val="27508891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oop Resource Survey.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08238" y="1499607"/>
            <a:ext cx="5029200" cy="3886200"/>
          </a:xfrm>
          <a:prstGeom prst="rect">
            <a:avLst/>
          </a:prstGeom>
          <a:ln w="3175" cmpd="sng">
            <a:solidFill>
              <a:schemeClr val="tx1"/>
            </a:solidFill>
          </a:ln>
        </p:spPr>
      </p:pic>
      <p:pic>
        <p:nvPicPr>
          <p:cNvPr id="4" name="Picture 3" descr="Family Talent Survey.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3545" y="1904906"/>
            <a:ext cx="3497580" cy="4526280"/>
          </a:xfrm>
          <a:prstGeom prst="rect">
            <a:avLst/>
          </a:prstGeom>
          <a:solidFill>
            <a:schemeClr val="bg1"/>
          </a:solidFill>
          <a:ln w="3175" cmpd="sng">
            <a:solidFill>
              <a:schemeClr val="tx1"/>
            </a:solidFill>
          </a:ln>
        </p:spPr>
      </p:pic>
      <p:sp>
        <p:nvSpPr>
          <p:cNvPr id="2" name="Title 1"/>
          <p:cNvSpPr>
            <a:spLocks noGrp="1"/>
          </p:cNvSpPr>
          <p:nvPr>
            <p:ph type="title"/>
          </p:nvPr>
        </p:nvSpPr>
        <p:spPr/>
        <p:txBody>
          <a:bodyPr/>
          <a:lstStyle/>
          <a:p>
            <a:r>
              <a:rPr lang="en-US" dirty="0">
                <a:latin typeface="Trebuchet MS"/>
                <a:cs typeface="Trebuchet MS"/>
              </a:rPr>
              <a:t>Leadership Recruitment &amp; Retention</a:t>
            </a:r>
            <a:endParaRPr lang="en-US" dirty="0"/>
          </a:p>
        </p:txBody>
      </p:sp>
    </p:spTree>
    <p:extLst>
      <p:ext uri="{BB962C8B-B14F-4D97-AF65-F5344CB8AC3E}">
        <p14:creationId xmlns:p14="http://schemas.microsoft.com/office/powerpoint/2010/main" val="21951174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a:cs typeface="Trebuchet MS"/>
              </a:rPr>
              <a:t>Leadership Recruitment &amp; Retention</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a:t>Commitment to the ideals of Scouting</a:t>
            </a:r>
          </a:p>
          <a:p>
            <a:r>
              <a:rPr lang="en-US" dirty="0"/>
              <a:t>High moral standards</a:t>
            </a:r>
          </a:p>
          <a:p>
            <a:r>
              <a:rPr lang="en-US" dirty="0"/>
              <a:t>Ability to relate to youth</a:t>
            </a:r>
          </a:p>
          <a:p>
            <a:r>
              <a:rPr lang="en-US" dirty="0"/>
              <a:t>Ability to remain calm under pressure</a:t>
            </a:r>
          </a:p>
          <a:p>
            <a:r>
              <a:rPr lang="en-US" dirty="0"/>
              <a:t>Good organizational skills</a:t>
            </a:r>
          </a:p>
          <a:p>
            <a:r>
              <a:rPr lang="en-US" dirty="0"/>
              <a:t>Ability to relate and interact with adults</a:t>
            </a:r>
          </a:p>
          <a:p>
            <a:r>
              <a:rPr lang="en-US" dirty="0"/>
              <a:t>Flexibility and the ability to compromise</a:t>
            </a:r>
          </a:p>
          <a:p>
            <a:r>
              <a:rPr lang="en-US" dirty="0"/>
              <a:t>Good planning ability</a:t>
            </a:r>
          </a:p>
          <a:p>
            <a:r>
              <a:rPr lang="en-US" dirty="0"/>
              <a:t>High energy level</a:t>
            </a:r>
          </a:p>
          <a:p>
            <a:r>
              <a:rPr lang="en-US" dirty="0"/>
              <a:t>Good attention to detail</a:t>
            </a:r>
          </a:p>
          <a:p>
            <a:r>
              <a:rPr lang="en-US" dirty="0"/>
              <a:t>Understand the need for and willing to </a:t>
            </a:r>
            <a:r>
              <a:rPr lang="en-US"/>
              <a:t>be TRAINED</a:t>
            </a:r>
            <a:endParaRPr lang="en-US" dirty="0"/>
          </a:p>
        </p:txBody>
      </p:sp>
    </p:spTree>
    <p:extLst>
      <p:ext uri="{BB962C8B-B14F-4D97-AF65-F5344CB8AC3E}">
        <p14:creationId xmlns:p14="http://schemas.microsoft.com/office/powerpoint/2010/main" val="25934168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a:cs typeface="Trebuchet MS"/>
              </a:rPr>
              <a:t>Leadership Recruitment &amp; Retention</a:t>
            </a:r>
            <a:endParaRPr lang="en-US" dirty="0"/>
          </a:p>
        </p:txBody>
      </p:sp>
      <p:sp>
        <p:nvSpPr>
          <p:cNvPr id="3" name="Text Placeholder 2"/>
          <p:cNvSpPr>
            <a:spLocks noGrp="1"/>
          </p:cNvSpPr>
          <p:nvPr>
            <p:ph type="body" idx="1"/>
          </p:nvPr>
        </p:nvSpPr>
        <p:spPr/>
        <p:txBody>
          <a:bodyPr>
            <a:normAutofit/>
          </a:bodyPr>
          <a:lstStyle/>
          <a:p>
            <a:pPr marL="0" indent="0">
              <a:buNone/>
            </a:pPr>
            <a:r>
              <a:rPr lang="en-US" dirty="0"/>
              <a:t>Tips for success</a:t>
            </a:r>
          </a:p>
          <a:p>
            <a:r>
              <a:rPr lang="en-US" dirty="0"/>
              <a:t>Encourage all adults to take YPT</a:t>
            </a:r>
          </a:p>
          <a:p>
            <a:r>
              <a:rPr lang="en-US" dirty="0"/>
              <a:t>Each volunteer should be able to serve in a position that is appropriate for them</a:t>
            </a:r>
          </a:p>
          <a:p>
            <a:r>
              <a:rPr lang="en-US" dirty="0"/>
              <a:t>Provide a description of the position</a:t>
            </a:r>
          </a:p>
          <a:p>
            <a:r>
              <a:rPr lang="en-US" dirty="0"/>
              <a:t>Provide a mentor</a:t>
            </a:r>
          </a:p>
          <a:p>
            <a:r>
              <a:rPr lang="en-US" dirty="0"/>
              <a:t>Time limit for the position</a:t>
            </a:r>
          </a:p>
        </p:txBody>
      </p:sp>
    </p:spTree>
    <p:extLst>
      <p:ext uri="{BB962C8B-B14F-4D97-AF65-F5344CB8AC3E}">
        <p14:creationId xmlns:p14="http://schemas.microsoft.com/office/powerpoint/2010/main" val="207892293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12318</TotalTime>
  <Words>1709</Words>
  <Application>Microsoft Office PowerPoint</Application>
  <PresentationFormat>Letter Paper (8.5x11 in)</PresentationFormat>
  <Paragraphs>159</Paragraphs>
  <Slides>14</Slides>
  <Notes>14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Trebuchet MS</vt:lpstr>
      <vt:lpstr>Office Theme</vt:lpstr>
      <vt:lpstr>Southeast District Narragansett Council</vt:lpstr>
      <vt:lpstr>Agenda</vt:lpstr>
      <vt:lpstr>Opening Ceremony</vt:lpstr>
      <vt:lpstr>Introductions and Announcements</vt:lpstr>
      <vt:lpstr>Big Rock</vt:lpstr>
      <vt:lpstr>Leadership Recruitment &amp; Retention</vt:lpstr>
      <vt:lpstr>Leadership Recruitment &amp; Retention</vt:lpstr>
      <vt:lpstr>Leadership Recruitment &amp; Retention</vt:lpstr>
      <vt:lpstr>Leadership Recruitment &amp; Retention</vt:lpstr>
      <vt:lpstr>Leadership Recruitment &amp; Retention</vt:lpstr>
      <vt:lpstr>Leadership Recruitment &amp; Retention</vt:lpstr>
      <vt:lpstr>Leadership Recruitment &amp; Retention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XYZ Service Area Narragansett Council</dc:title>
  <dc:creator>Saxon, Patrick</dc:creator>
  <cp:lastModifiedBy>Saxon, Patrick</cp:lastModifiedBy>
  <cp:revision>265</cp:revision>
  <cp:lastPrinted>2019-05-06T19:19:31Z</cp:lastPrinted>
  <dcterms:modified xsi:type="dcterms:W3CDTF">2020-03-06T18:29:02Z</dcterms:modified>
</cp:coreProperties>
</file>